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32"/>
  </p:notesMasterIdLst>
  <p:handoutMasterIdLst>
    <p:handoutMasterId r:id="rId33"/>
  </p:handoutMasterIdLst>
  <p:sldIdLst>
    <p:sldId id="2772" r:id="rId2"/>
    <p:sldId id="2890" r:id="rId3"/>
    <p:sldId id="2873" r:id="rId4"/>
    <p:sldId id="363" r:id="rId5"/>
    <p:sldId id="364" r:id="rId6"/>
    <p:sldId id="365" r:id="rId7"/>
    <p:sldId id="2875" r:id="rId8"/>
    <p:sldId id="367" r:id="rId9"/>
    <p:sldId id="369" r:id="rId10"/>
    <p:sldId id="353" r:id="rId11"/>
    <p:sldId id="2876" r:id="rId12"/>
    <p:sldId id="371" r:id="rId13"/>
    <p:sldId id="372" r:id="rId14"/>
    <p:sldId id="386" r:id="rId15"/>
    <p:sldId id="373" r:id="rId16"/>
    <p:sldId id="2877" r:id="rId17"/>
    <p:sldId id="2878" r:id="rId18"/>
    <p:sldId id="2879" r:id="rId19"/>
    <p:sldId id="2880" r:id="rId20"/>
    <p:sldId id="2881" r:id="rId21"/>
    <p:sldId id="2882" r:id="rId22"/>
    <p:sldId id="2883" r:id="rId23"/>
    <p:sldId id="389" r:id="rId24"/>
    <p:sldId id="2884" r:id="rId25"/>
    <p:sldId id="354" r:id="rId26"/>
    <p:sldId id="2885" r:id="rId27"/>
    <p:sldId id="2886" r:id="rId28"/>
    <p:sldId id="2887" r:id="rId29"/>
    <p:sldId id="2888" r:id="rId30"/>
    <p:sldId id="2889" r:id="rId31"/>
  </p:sldIdLst>
  <p:sldSz cx="12192000" cy="6858000"/>
  <p:notesSz cx="6796088" cy="9925050"/>
  <p:embeddedFontLst>
    <p:embeddedFont>
      <p:font typeface="Cambria Math" panose="02040503050406030204" pitchFamily="18" charset="0"/>
      <p:regular r:id="rId34"/>
    </p:embeddedFont>
    <p:embeddedFont>
      <p:font typeface="MT Extra" panose="05050102010205020202" pitchFamily="18" charset="2"/>
      <p:regular r:id="rId35"/>
    </p:embeddedFont>
    <p:embeddedFont>
      <p:font typeface="Wingdings 3" panose="05040102010807070707" pitchFamily="18" charset="2"/>
      <p:regular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Arial Rounded MT Bold" panose="020B0604020202020204" charset="0"/>
      <p:regular r:id="rId41"/>
      <p:bold r:id="rId4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B9BD5"/>
    <a:srgbClr val="ECECEC"/>
    <a:srgbClr val="063D79"/>
    <a:srgbClr val="003399"/>
    <a:srgbClr val="C00101"/>
    <a:srgbClr val="FFE4DD"/>
    <a:srgbClr val="003C7F"/>
    <a:srgbClr val="E8CFB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81689" autoAdjust="0"/>
  </p:normalViewPr>
  <p:slideViewPr>
    <p:cSldViewPr>
      <p:cViewPr varScale="1">
        <p:scale>
          <a:sx n="68" d="100"/>
          <a:sy n="68" d="100"/>
        </p:scale>
        <p:origin x="1099" y="38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21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07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78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412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412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204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635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152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7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887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2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449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59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2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Service time, not </a:t>
            </a:r>
            <a:r>
              <a:rPr lang="de-DE" dirty="0" err="1"/>
              <a:t>response</a:t>
            </a:r>
            <a:r>
              <a:rPr lang="de-DE" dirty="0"/>
              <a:t> time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66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B0C8A504-B84F-476D-809B-EAA92D7E2A64}" type="slidenum">
              <a:rPr lang="de-DE" smtClean="0">
                <a:latin typeface="Arial" charset="0"/>
              </a:rPr>
              <a:pPr/>
              <a:t>7</a:t>
            </a:fld>
            <a:endParaRPr lang="de-DE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25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CD5E27-021E-054B-84DE-C100B224ED6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43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CD5E27-021E-054B-84DE-C100B224ED6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9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3CA4F7C-1A11-4610-9221-7E31DF84565F}" type="slidenum">
              <a:rPr lang="de-DE" smtClean="0">
                <a:latin typeface="Arial" charset="0"/>
              </a:rPr>
              <a:pPr/>
              <a:t>10</a:t>
            </a:fld>
            <a:endParaRPr lang="de-DE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19400" y="549275"/>
            <a:ext cx="4675188" cy="2630488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0650" y="3398838"/>
            <a:ext cx="7534275" cy="3179762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569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817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4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2.emf"/><Relationship Id="rId10" Type="http://schemas.openxmlformats.org/officeDocument/2006/relationships/image" Target="../media/image9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1F5394"/>
                </a:solidFill>
                <a:latin typeface="+mj-lt"/>
              </a:rPr>
              <a:t>Little’s Theorem and General Results</a:t>
            </a:r>
            <a:endParaRPr lang="de-DE" sz="3200" kern="0" dirty="0">
              <a:solidFill>
                <a:srgbClr val="1F5394"/>
              </a:solidFill>
              <a:latin typeface="+mj-lt"/>
            </a:endParaRP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Internet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Things (IoT)</a:t>
            </a: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</a:t>
            </a:r>
            <a:r>
              <a:rPr kumimoji="0" lang="de-DE" sz="2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de-DE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2.1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Proof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Little‘s</a:t>
            </a:r>
            <a:r>
              <a:rPr lang="de-DE" noProof="0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During observation interval of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arrivals of customers with sojourn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customers</a:t>
                </a:r>
                <a:r>
                  <a:rPr lang="de-DE" dirty="0"/>
                  <a:t> at time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BB7E778-0B99-49A1-9F54-59F58978C0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3B89EAB-33FD-4FD8-97C0-2C229670A3E7}" type="slidenum">
              <a:rPr lang="en-GB" smtClean="0"/>
              <a:pPr/>
              <a:t>10</a:t>
            </a:fld>
            <a:endParaRPr lang="en-GB"/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1879600" y="4325938"/>
          <a:ext cx="2806700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1" name="Equation" r:id="rId5" imgW="1752600" imgH="431800" progId="">
                  <p:embed/>
                </p:oleObj>
              </mc:Choice>
              <mc:Fallback>
                <p:oleObj name="Equation" r:id="rId5" imgW="1752600" imgH="431800" progId="">
                  <p:embed/>
                  <p:pic>
                    <p:nvPicPr>
                      <p:cNvPr id="163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4325938"/>
                        <a:ext cx="2806700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5"/>
          <p:cNvGraphicFramePr>
            <a:graphicFrameLocks noChangeAspect="1"/>
          </p:cNvGraphicFramePr>
          <p:nvPr/>
        </p:nvGraphicFramePr>
        <p:xfrm>
          <a:off x="1876425" y="5194301"/>
          <a:ext cx="18923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2" name="Equation" r:id="rId7" imgW="1180588" imgH="431613" progId="">
                  <p:embed/>
                </p:oleObj>
              </mc:Choice>
              <mc:Fallback>
                <p:oleObj name="Equation" r:id="rId7" imgW="1180588" imgH="431613" progId="">
                  <p:embed/>
                  <p:pic>
                    <p:nvPicPr>
                      <p:cNvPr id="163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5194301"/>
                        <a:ext cx="18923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4294189" y="5273676"/>
          <a:ext cx="14827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3" name="Equation" r:id="rId9" imgW="927100" imgH="381000" progId="">
                  <p:embed/>
                </p:oleObj>
              </mc:Choice>
              <mc:Fallback>
                <p:oleObj name="Equation" r:id="rId9" imgW="927100" imgH="381000" progId="">
                  <p:embed/>
                  <p:pic>
                    <p:nvPicPr>
                      <p:cNvPr id="163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89" y="5273676"/>
                        <a:ext cx="14827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643313" y="5151438"/>
            <a:ext cx="449262" cy="54944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  <a:buFont typeface="MT Extra" pitchFamily="18" charset="2"/>
              <a:buChar char=" "/>
            </a:pPr>
            <a:r>
              <a:rPr lang="de-DE" sz="2400">
                <a:latin typeface="Arial" charset="0"/>
                <a:sym typeface="Symbol" pitchFamily="18" charset="2"/>
              </a:rPr>
              <a:t></a:t>
            </a:r>
          </a:p>
        </p:txBody>
      </p:sp>
      <p:graphicFrame>
        <p:nvGraphicFramePr>
          <p:cNvPr id="16392" name="Object 8"/>
          <p:cNvGraphicFramePr>
            <a:graphicFrameLocks noChangeAspect="1"/>
          </p:cNvGraphicFramePr>
          <p:nvPr/>
        </p:nvGraphicFramePr>
        <p:xfrm>
          <a:off x="6770688" y="4365625"/>
          <a:ext cx="8064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4" name="Equation" r:id="rId11" imgW="508000" imgH="368300" progId="">
                  <p:embed/>
                </p:oleObj>
              </mc:Choice>
              <mc:Fallback>
                <p:oleObj name="Equation" r:id="rId11" imgW="508000" imgH="368300" progId="">
                  <p:embed/>
                  <p:pic>
                    <p:nvPicPr>
                      <p:cNvPr id="1639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0688" y="4365625"/>
                        <a:ext cx="80645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7572376" y="4222750"/>
            <a:ext cx="449263" cy="54944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  <a:buFont typeface="MT Extra" pitchFamily="18" charset="2"/>
              <a:buChar char=" "/>
            </a:pPr>
            <a:r>
              <a:rPr lang="de-DE" sz="2400">
                <a:latin typeface="Arial" charset="0"/>
                <a:sym typeface="Symbol" pitchFamily="18" charset="2"/>
              </a:rPr>
              <a:t></a:t>
            </a:r>
          </a:p>
        </p:txBody>
      </p:sp>
      <p:graphicFrame>
        <p:nvGraphicFramePr>
          <p:cNvPr id="16394" name="Object 10"/>
          <p:cNvGraphicFramePr>
            <a:graphicFrameLocks noChangeAspect="1"/>
          </p:cNvGraphicFramePr>
          <p:nvPr/>
        </p:nvGraphicFramePr>
        <p:xfrm>
          <a:off x="8389939" y="4443413"/>
          <a:ext cx="16224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5" name="Equation" r:id="rId13" imgW="876300" imgH="190500" progId="">
                  <p:embed/>
                </p:oleObj>
              </mc:Choice>
              <mc:Fallback>
                <p:oleObj name="Equation" r:id="rId13" imgW="876300" imgH="190500" progId="">
                  <p:embed/>
                  <p:pic>
                    <p:nvPicPr>
                      <p:cNvPr id="1639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9939" y="4443413"/>
                        <a:ext cx="16224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5" name="Rectangle 15"/>
          <p:cNvSpPr>
            <a:spLocks noChangeArrowheads="1"/>
          </p:cNvSpPr>
          <p:nvPr/>
        </p:nvSpPr>
        <p:spPr bwMode="auto">
          <a:xfrm>
            <a:off x="1595438" y="4225926"/>
            <a:ext cx="9086850" cy="17510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3057" y="1752600"/>
            <a:ext cx="8925886" cy="45216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07898DBB-BEBA-4F7C-8C7E-CE9415826AF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CF5D2DF-10A8-4497-BBF3-0B47C73127B9}"/>
              </a:ext>
            </a:extLst>
          </p:cNvPr>
          <p:cNvSpPr/>
          <p:nvPr/>
        </p:nvSpPr>
        <p:spPr bwMode="auto">
          <a:xfrm>
            <a:off x="11125200" y="115888"/>
            <a:ext cx="916514" cy="507534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0" dirty="0" err="1">
                <a:solidFill>
                  <a:schemeClr val="bg1"/>
                </a:solidFill>
                <a:latin typeface="+mj-lt"/>
              </a:rPr>
              <a:t>lecture</a:t>
            </a:r>
            <a:endParaRPr lang="en-US" sz="16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359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D6CAF-FD19-4353-9FF1-EC72EF71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Little‘s Law: </a:t>
            </a:r>
            <a:r>
              <a:rPr lang="de-DE"/>
              <a:t>Visualization </a:t>
            </a:r>
            <a:r>
              <a:rPr lang="de-DE" noProof="0"/>
              <a:t>(M/D/1)</a:t>
            </a:r>
            <a:endParaRPr lang="de-DE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A59DEF-992D-4134-BFDC-07C077ABE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AD266AF8-10D3-4295-86FE-86922DB704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10798" b="8099"/>
          <a:stretch/>
        </p:blipFill>
        <p:spPr>
          <a:xfrm>
            <a:off x="2773354" y="702805"/>
            <a:ext cx="6645292" cy="5561971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8FFABE77-EA71-4564-A0AB-3F2B03E12E93}"/>
              </a:ext>
            </a:extLst>
          </p:cNvPr>
          <p:cNvSpPr txBox="1"/>
          <p:nvPr/>
        </p:nvSpPr>
        <p:spPr>
          <a:xfrm>
            <a:off x="8620046" y="2479949"/>
            <a:ext cx="5592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A(t)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579A096-1518-4A9D-B265-9D490BE19043}"/>
              </a:ext>
            </a:extLst>
          </p:cNvPr>
          <p:cNvSpPr txBox="1"/>
          <p:nvPr/>
        </p:nvSpPr>
        <p:spPr>
          <a:xfrm>
            <a:off x="8620046" y="3114739"/>
            <a:ext cx="5592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D(t)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75EDFA4-802F-47FF-8994-D2F45187D3CC}"/>
              </a:ext>
            </a:extLst>
          </p:cNvPr>
          <p:cNvSpPr txBox="1"/>
          <p:nvPr/>
        </p:nvSpPr>
        <p:spPr>
          <a:xfrm>
            <a:off x="8620046" y="4689756"/>
            <a:ext cx="5592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X(t)</a:t>
            </a:r>
          </a:p>
        </p:txBody>
      </p:sp>
    </p:spTree>
    <p:extLst>
      <p:ext uri="{BB962C8B-B14F-4D97-AF65-F5344CB8AC3E}">
        <p14:creationId xmlns:p14="http://schemas.microsoft.com/office/powerpoint/2010/main" val="120832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358F0-27D3-43F3-BE08-F484A23D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Accumulated</a:t>
            </a:r>
            <a:r>
              <a:rPr lang="de-DE" noProof="0" dirty="0"/>
              <a:t> </a:t>
            </a:r>
            <a:r>
              <a:rPr lang="de-DE" noProof="0" dirty="0" err="1"/>
              <a:t>Sojourn</a:t>
            </a:r>
            <a:r>
              <a:rPr lang="de-DE" noProof="0" dirty="0"/>
              <a:t>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2DDFE78-854A-45F0-A178-9A162D0C10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Area </a:t>
                </a:r>
                <a:r>
                  <a:rPr lang="de-DE" noProof="0" dirty="0" err="1"/>
                  <a:t>between</a:t>
                </a:r>
                <a:r>
                  <a:rPr lang="de-DE" noProof="0" dirty="0"/>
                  <a:t> </a:t>
                </a:r>
                <a14:m>
                  <m:oMath xmlns:m="http://schemas.openxmlformats.org/officeDocument/2006/math"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 noProof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noProof="0" dirty="0"/>
                  <a:t> </a:t>
                </a:r>
                <a:r>
                  <a:rPr lang="de-DE" noProof="0" dirty="0" err="1"/>
                  <a:t>and</a:t>
                </a:r>
                <a:r>
                  <a:rPr lang="de-DE" noProof="0" dirty="0"/>
                  <a:t> </a:t>
                </a:r>
                <a14:m>
                  <m:oMath xmlns:m="http://schemas.openxmlformats.org/officeDocument/2006/math"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): </m:t>
                    </m:r>
                    <m:nary>
                      <m:naryPr>
                        <m:limLoc m:val="undOvr"/>
                        <m:ctrlPr>
                          <a:rPr lang="de-DE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de-DE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noProof="0" dirty="0"/>
              </a:p>
              <a:p>
                <a:r>
                  <a:rPr lang="de-DE" dirty="0" err="1"/>
                  <a:t>Accumulated</a:t>
                </a:r>
                <a:r>
                  <a:rPr lang="de-DE" dirty="0"/>
                  <a:t> </a:t>
                </a:r>
                <a:r>
                  <a:rPr lang="de-DE" dirty="0" err="1"/>
                  <a:t>sojourn</a:t>
                </a:r>
                <a:r>
                  <a:rPr lang="de-DE" dirty="0"/>
                  <a:t> time </a:t>
                </a:r>
                <a:r>
                  <a:rPr lang="de-DE" dirty="0" err="1"/>
                  <a:t>across</a:t>
                </a:r>
                <a:r>
                  <a:rPr lang="de-DE" dirty="0"/>
                  <a:t> all </a:t>
                </a:r>
                <a:r>
                  <a:rPr lang="de-DE" dirty="0" err="1"/>
                  <a:t>users</a:t>
                </a:r>
                <a:endParaRPr lang="de-DE" noProof="0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2DDFE78-854A-45F0-A178-9A162D0C10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3574FA3-4386-4B0C-96A4-922F48EEFC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133725" y="1726977"/>
            <a:ext cx="5848350" cy="43719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805D8A9-5391-4DD9-AD23-2EA4893C6BA1}"/>
              </a:ext>
            </a:extLst>
          </p:cNvPr>
          <p:cNvSpPr txBox="1"/>
          <p:nvPr/>
        </p:nvSpPr>
        <p:spPr>
          <a:xfrm>
            <a:off x="5461212" y="506320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39D4E0-A02D-4084-B517-DEAA3B7F1DA2}"/>
              </a:ext>
            </a:extLst>
          </p:cNvPr>
          <p:cNvSpPr txBox="1"/>
          <p:nvPr/>
        </p:nvSpPr>
        <p:spPr>
          <a:xfrm>
            <a:off x="6497781" y="44145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0A70FF-67CA-42B6-924C-E6DD6B52F86B}"/>
              </a:ext>
            </a:extLst>
          </p:cNvPr>
          <p:cNvSpPr txBox="1"/>
          <p:nvPr/>
        </p:nvSpPr>
        <p:spPr>
          <a:xfrm>
            <a:off x="6778650" y="374325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343298-1A4B-47B2-98D8-B262146CB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96113" y="637143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40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358F0-27D3-43F3-BE08-F484A23D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Queueing</a:t>
            </a:r>
            <a:r>
              <a:rPr lang="de-DE" noProof="0" dirty="0"/>
              <a:t> </a:t>
            </a:r>
            <a:r>
              <a:rPr lang="de-DE" noProof="0" dirty="0" err="1"/>
              <a:t>Discipline</a:t>
            </a:r>
            <a:endParaRPr lang="de-DE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ea typeface="Segoe UI" panose="020B0502040204020203" pitchFamily="34" charset="0"/>
              </a:rPr>
              <a:t>Do </a:t>
            </a:r>
            <a:r>
              <a:rPr lang="de-DE" dirty="0" err="1">
                <a:ea typeface="Segoe UI" panose="020B0502040204020203" pitchFamily="34" charset="0"/>
              </a:rPr>
              <a:t>we</a:t>
            </a:r>
            <a:r>
              <a:rPr lang="de-DE" dirty="0">
                <a:ea typeface="Segoe UI" panose="020B0502040204020203" pitchFamily="34" charset="0"/>
              </a:rPr>
              <a:t> </a:t>
            </a:r>
            <a:r>
              <a:rPr lang="de-DE" dirty="0" err="1">
                <a:ea typeface="Segoe UI" panose="020B0502040204020203" pitchFamily="34" charset="0"/>
              </a:rPr>
              <a:t>observe</a:t>
            </a:r>
            <a:r>
              <a:rPr lang="de-DE" dirty="0">
                <a:ea typeface="Segoe UI" panose="020B0502040204020203" pitchFamily="34" charset="0"/>
              </a:rPr>
              <a:t> </a:t>
            </a:r>
            <a:r>
              <a:rPr lang="de-DE" dirty="0" err="1">
                <a:ea typeface="Segoe UI" panose="020B0502040204020203" pitchFamily="34" charset="0"/>
              </a:rPr>
              <a:t>the</a:t>
            </a:r>
            <a:r>
              <a:rPr lang="de-DE" dirty="0">
                <a:ea typeface="Segoe UI" panose="020B0502040204020203" pitchFamily="34" charset="0"/>
              </a:rPr>
              <a:t> same </a:t>
            </a:r>
            <a:r>
              <a:rPr lang="de-DE" dirty="0" err="1">
                <a:ea typeface="Segoe UI" panose="020B0502040204020203" pitchFamily="34" charset="0"/>
              </a:rPr>
              <a:t>mean</a:t>
            </a:r>
            <a:r>
              <a:rPr lang="de-DE" dirty="0">
                <a:ea typeface="Segoe UI" panose="020B0502040204020203" pitchFamily="34" charset="0"/>
              </a:rPr>
              <a:t> </a:t>
            </a:r>
            <a:r>
              <a:rPr lang="de-DE" dirty="0" err="1">
                <a:ea typeface="Segoe UI" panose="020B0502040204020203" pitchFamily="34" charset="0"/>
              </a:rPr>
              <a:t>waiting</a:t>
            </a:r>
            <a:r>
              <a:rPr lang="de-DE" dirty="0">
                <a:ea typeface="Segoe UI" panose="020B0502040204020203" pitchFamily="34" charset="0"/>
              </a:rPr>
              <a:t> </a:t>
            </a:r>
            <a:r>
              <a:rPr lang="de-DE" dirty="0" err="1">
                <a:ea typeface="Segoe UI" panose="020B0502040204020203" pitchFamily="34" charset="0"/>
              </a:rPr>
              <a:t>times</a:t>
            </a:r>
            <a:r>
              <a:rPr lang="de-DE" dirty="0">
                <a:ea typeface="Segoe UI" panose="020B0502040204020203" pitchFamily="34" charset="0"/>
              </a:rPr>
              <a:t> </a:t>
            </a:r>
            <a:r>
              <a:rPr lang="de-DE" dirty="0" err="1">
                <a:ea typeface="Segoe UI" panose="020B0502040204020203" pitchFamily="34" charset="0"/>
              </a:rPr>
              <a:t>for</a:t>
            </a:r>
            <a:r>
              <a:rPr lang="de-DE" dirty="0">
                <a:ea typeface="Segoe UI" panose="020B0502040204020203" pitchFamily="34" charset="0"/>
              </a:rPr>
              <a:t> </a:t>
            </a:r>
            <a:br>
              <a:rPr lang="de-DE" dirty="0">
                <a:ea typeface="Segoe UI" panose="020B0502040204020203" pitchFamily="34" charset="0"/>
              </a:rPr>
            </a:br>
            <a:r>
              <a:rPr lang="de-DE" dirty="0">
                <a:ea typeface="Segoe UI" panose="020B0502040204020203" pitchFamily="34" charset="0"/>
              </a:rPr>
              <a:t>FIFO (first-in first-out) </a:t>
            </a:r>
            <a:r>
              <a:rPr lang="de-DE" dirty="0" err="1">
                <a:ea typeface="Segoe UI" panose="020B0502040204020203" pitchFamily="34" charset="0"/>
              </a:rPr>
              <a:t>and</a:t>
            </a:r>
            <a:r>
              <a:rPr lang="de-DE" dirty="0">
                <a:ea typeface="Segoe UI" panose="020B0502040204020203" pitchFamily="34" charset="0"/>
              </a:rPr>
              <a:t> LIFO (last-in first-out)?</a:t>
            </a:r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343298-1A4B-47B2-98D8-B262146CB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3574FA3-4386-4B0C-96A4-922F48EEF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96202" y="1724025"/>
            <a:ext cx="58483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74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056A3-F129-4D05-A13A-13F8F106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Little‘s</a:t>
            </a:r>
            <a:r>
              <a:rPr lang="de-DE" noProof="0" dirty="0"/>
              <a:t> Law: Network </a:t>
            </a:r>
            <a:r>
              <a:rPr lang="de-DE" noProof="0" dirty="0" err="1"/>
              <a:t>of</a:t>
            </a:r>
            <a:r>
              <a:rPr lang="de-DE" noProof="0" dirty="0"/>
              <a:t> Queues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D12F9B-3FFE-47DB-BC10-A8048D63F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 can be applied to </a:t>
            </a:r>
            <a:r>
              <a:rPr lang="en-US" i="1" dirty="0"/>
              <a:t>any stable </a:t>
            </a:r>
            <a:r>
              <a:rPr lang="en-US" dirty="0"/>
              <a:t>system and to any </a:t>
            </a:r>
            <a:r>
              <a:rPr lang="en-US" i="1" dirty="0"/>
              <a:t>part </a:t>
            </a:r>
            <a:r>
              <a:rPr lang="en-US" dirty="0"/>
              <a:t>of the system.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B7CD71-43CD-40F8-ADE7-36D32657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15</a:t>
            </a:fld>
            <a:endParaRPr lang="en-GB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08A3A66-8DD5-4481-9788-942CA15A79AA}"/>
              </a:ext>
            </a:extLst>
          </p:cNvPr>
          <p:cNvGrpSpPr/>
          <p:nvPr/>
        </p:nvGrpSpPr>
        <p:grpSpPr>
          <a:xfrm>
            <a:off x="2458844" y="2260971"/>
            <a:ext cx="1799493" cy="448408"/>
            <a:chOff x="6997115" y="1428405"/>
            <a:chExt cx="1799493" cy="448408"/>
          </a:xfrm>
        </p:grpSpPr>
        <p:sp>
          <p:nvSpPr>
            <p:cNvPr id="6" name="Line 1042">
              <a:extLst>
                <a:ext uri="{FF2B5EF4-FFF2-40B4-BE49-F238E27FC236}">
                  <a16:creationId xmlns:a16="http://schemas.microsoft.com/office/drawing/2014/main" id="{A1C2F440-0146-40C2-A911-7880CAC85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463574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Line 1043">
              <a:extLst>
                <a:ext uri="{FF2B5EF4-FFF2-40B4-BE49-F238E27FC236}">
                  <a16:creationId xmlns:a16="http://schemas.microsoft.com/office/drawing/2014/main" id="{421BE2DA-D7BD-449D-AEC3-B04D29AC80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3656" y="1463575"/>
              <a:ext cx="0" cy="3604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Line 1044">
              <a:extLst>
                <a:ext uri="{FF2B5EF4-FFF2-40B4-BE49-F238E27FC236}">
                  <a16:creationId xmlns:a16="http://schemas.microsoft.com/office/drawing/2014/main" id="{9491B593-EF02-4C80-A5F1-346B6203E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824059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Line 1045">
              <a:extLst>
                <a:ext uri="{FF2B5EF4-FFF2-40B4-BE49-F238E27FC236}">
                  <a16:creationId xmlns:a16="http://schemas.microsoft.com/office/drawing/2014/main" id="{10BF271A-472D-4D26-A5C2-99330D154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2464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Line 1046">
              <a:extLst>
                <a:ext uri="{FF2B5EF4-FFF2-40B4-BE49-F238E27FC236}">
                  <a16:creationId xmlns:a16="http://schemas.microsoft.com/office/drawing/2014/main" id="{06A6B347-40FC-4FE3-87B0-FC4D82809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72656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Line 1047">
              <a:extLst>
                <a:ext uri="{FF2B5EF4-FFF2-40B4-BE49-F238E27FC236}">
                  <a16:creationId xmlns:a16="http://schemas.microsoft.com/office/drawing/2014/main" id="{D88DE5CD-731E-426E-82DB-5602D2D7A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4315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1048">
              <a:extLst>
                <a:ext uri="{FF2B5EF4-FFF2-40B4-BE49-F238E27FC236}">
                  <a16:creationId xmlns:a16="http://schemas.microsoft.com/office/drawing/2014/main" id="{C9126761-42CC-49C3-8328-6CC6B573E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565" y="1428405"/>
              <a:ext cx="485043" cy="4484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D36B423C-E53B-48F7-8180-FFB59CC5151F}"/>
              </a:ext>
            </a:extLst>
          </p:cNvPr>
          <p:cNvSpPr/>
          <p:nvPr/>
        </p:nvSpPr>
        <p:spPr bwMode="auto">
          <a:xfrm>
            <a:off x="2381339" y="1709026"/>
            <a:ext cx="7464516" cy="3548774"/>
          </a:xfrm>
          <a:prstGeom prst="rect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161B16D-1205-4EBA-837C-CF687F010213}"/>
              </a:ext>
            </a:extLst>
          </p:cNvPr>
          <p:cNvGrpSpPr/>
          <p:nvPr/>
        </p:nvGrpSpPr>
        <p:grpSpPr>
          <a:xfrm>
            <a:off x="5239395" y="2709379"/>
            <a:ext cx="1799493" cy="448408"/>
            <a:chOff x="6997115" y="1428405"/>
            <a:chExt cx="1799493" cy="448408"/>
          </a:xfrm>
        </p:grpSpPr>
        <p:sp>
          <p:nvSpPr>
            <p:cNvPr id="20" name="Line 1042">
              <a:extLst>
                <a:ext uri="{FF2B5EF4-FFF2-40B4-BE49-F238E27FC236}">
                  <a16:creationId xmlns:a16="http://schemas.microsoft.com/office/drawing/2014/main" id="{A7CD7038-C256-4D2D-89D1-531371A3F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463574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Line 1043">
              <a:extLst>
                <a:ext uri="{FF2B5EF4-FFF2-40B4-BE49-F238E27FC236}">
                  <a16:creationId xmlns:a16="http://schemas.microsoft.com/office/drawing/2014/main" id="{461EE9AC-305F-44EA-A484-0E2079D91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3656" y="1463575"/>
              <a:ext cx="0" cy="3604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Line 1044">
              <a:extLst>
                <a:ext uri="{FF2B5EF4-FFF2-40B4-BE49-F238E27FC236}">
                  <a16:creationId xmlns:a16="http://schemas.microsoft.com/office/drawing/2014/main" id="{9F0AB62D-5545-4CA0-89FA-C7B6E4EC92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824059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Line 1045">
              <a:extLst>
                <a:ext uri="{FF2B5EF4-FFF2-40B4-BE49-F238E27FC236}">
                  <a16:creationId xmlns:a16="http://schemas.microsoft.com/office/drawing/2014/main" id="{F191677D-5210-421D-8136-FD27D2099F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2464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ine 1046">
              <a:extLst>
                <a:ext uri="{FF2B5EF4-FFF2-40B4-BE49-F238E27FC236}">
                  <a16:creationId xmlns:a16="http://schemas.microsoft.com/office/drawing/2014/main" id="{EB70F00E-B442-4445-B99B-CE0837399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72656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Line 1047">
              <a:extLst>
                <a:ext uri="{FF2B5EF4-FFF2-40B4-BE49-F238E27FC236}">
                  <a16:creationId xmlns:a16="http://schemas.microsoft.com/office/drawing/2014/main" id="{B920021C-0CDD-4EF3-BB32-85697D728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4315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Oval 1048">
              <a:extLst>
                <a:ext uri="{FF2B5EF4-FFF2-40B4-BE49-F238E27FC236}">
                  <a16:creationId xmlns:a16="http://schemas.microsoft.com/office/drawing/2014/main" id="{53EFD11C-F763-4503-9068-A611DC338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565" y="1428405"/>
              <a:ext cx="485043" cy="4484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7AC7783-04C8-4AC5-91B7-C50021718AA2}"/>
              </a:ext>
            </a:extLst>
          </p:cNvPr>
          <p:cNvGrpSpPr/>
          <p:nvPr/>
        </p:nvGrpSpPr>
        <p:grpSpPr>
          <a:xfrm>
            <a:off x="2454446" y="3421620"/>
            <a:ext cx="1799493" cy="448408"/>
            <a:chOff x="6997115" y="1428405"/>
            <a:chExt cx="1799493" cy="448408"/>
          </a:xfrm>
        </p:grpSpPr>
        <p:sp>
          <p:nvSpPr>
            <p:cNvPr id="28" name="Line 1042">
              <a:extLst>
                <a:ext uri="{FF2B5EF4-FFF2-40B4-BE49-F238E27FC236}">
                  <a16:creationId xmlns:a16="http://schemas.microsoft.com/office/drawing/2014/main" id="{70DF7683-6FFE-4B00-AA0C-C27D4C98C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463574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Line 1043">
              <a:extLst>
                <a:ext uri="{FF2B5EF4-FFF2-40B4-BE49-F238E27FC236}">
                  <a16:creationId xmlns:a16="http://schemas.microsoft.com/office/drawing/2014/main" id="{E3E7CFC6-A5DF-4E04-818C-1262F3F8F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3656" y="1463575"/>
              <a:ext cx="0" cy="3604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Line 1044">
              <a:extLst>
                <a:ext uri="{FF2B5EF4-FFF2-40B4-BE49-F238E27FC236}">
                  <a16:creationId xmlns:a16="http://schemas.microsoft.com/office/drawing/2014/main" id="{ECF3FC7B-9B23-493C-B6F0-BE1BFCDE5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824059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Line 1045">
              <a:extLst>
                <a:ext uri="{FF2B5EF4-FFF2-40B4-BE49-F238E27FC236}">
                  <a16:creationId xmlns:a16="http://schemas.microsoft.com/office/drawing/2014/main" id="{825F63BB-264E-44EC-B9BF-16A5353DB0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2464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Line 1046">
              <a:extLst>
                <a:ext uri="{FF2B5EF4-FFF2-40B4-BE49-F238E27FC236}">
                  <a16:creationId xmlns:a16="http://schemas.microsoft.com/office/drawing/2014/main" id="{530EDA63-D3DF-4AB8-860A-5C647CDCB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72656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Line 1047">
              <a:extLst>
                <a:ext uri="{FF2B5EF4-FFF2-40B4-BE49-F238E27FC236}">
                  <a16:creationId xmlns:a16="http://schemas.microsoft.com/office/drawing/2014/main" id="{E19AF504-075F-46CB-BC00-573846401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4315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Oval 1048">
              <a:extLst>
                <a:ext uri="{FF2B5EF4-FFF2-40B4-BE49-F238E27FC236}">
                  <a16:creationId xmlns:a16="http://schemas.microsoft.com/office/drawing/2014/main" id="{0F194277-BCE1-41D3-B7A3-23000B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565" y="1428405"/>
              <a:ext cx="485043" cy="4484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41A56DE5-3C99-4A66-884D-D359EAC8FEE8}"/>
              </a:ext>
            </a:extLst>
          </p:cNvPr>
          <p:cNvGrpSpPr/>
          <p:nvPr/>
        </p:nvGrpSpPr>
        <p:grpSpPr>
          <a:xfrm>
            <a:off x="5252366" y="3937750"/>
            <a:ext cx="1799493" cy="448408"/>
            <a:chOff x="6997115" y="1428405"/>
            <a:chExt cx="1799493" cy="448408"/>
          </a:xfrm>
        </p:grpSpPr>
        <p:sp>
          <p:nvSpPr>
            <p:cNvPr id="36" name="Line 1042">
              <a:extLst>
                <a:ext uri="{FF2B5EF4-FFF2-40B4-BE49-F238E27FC236}">
                  <a16:creationId xmlns:a16="http://schemas.microsoft.com/office/drawing/2014/main" id="{3F55F23D-5445-47F0-8167-676BD2D2A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463574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Line 1043">
              <a:extLst>
                <a:ext uri="{FF2B5EF4-FFF2-40B4-BE49-F238E27FC236}">
                  <a16:creationId xmlns:a16="http://schemas.microsoft.com/office/drawing/2014/main" id="{56D5DF76-70B4-4FFF-A42C-583F9FA78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3656" y="1463575"/>
              <a:ext cx="0" cy="3604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Line 1044">
              <a:extLst>
                <a:ext uri="{FF2B5EF4-FFF2-40B4-BE49-F238E27FC236}">
                  <a16:creationId xmlns:a16="http://schemas.microsoft.com/office/drawing/2014/main" id="{00867A7A-D2C4-49EE-A604-003398A0E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824059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Line 1045">
              <a:extLst>
                <a:ext uri="{FF2B5EF4-FFF2-40B4-BE49-F238E27FC236}">
                  <a16:creationId xmlns:a16="http://schemas.microsoft.com/office/drawing/2014/main" id="{ACD13C06-0695-408B-8B74-9200A1EA7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2464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Line 1046">
              <a:extLst>
                <a:ext uri="{FF2B5EF4-FFF2-40B4-BE49-F238E27FC236}">
                  <a16:creationId xmlns:a16="http://schemas.microsoft.com/office/drawing/2014/main" id="{271B794C-02E7-40E8-8BDA-D643BF749C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72656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Line 1047">
              <a:extLst>
                <a:ext uri="{FF2B5EF4-FFF2-40B4-BE49-F238E27FC236}">
                  <a16:creationId xmlns:a16="http://schemas.microsoft.com/office/drawing/2014/main" id="{71AA853A-4D12-45B8-B8C4-76CF0BAE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4315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Oval 1048">
              <a:extLst>
                <a:ext uri="{FF2B5EF4-FFF2-40B4-BE49-F238E27FC236}">
                  <a16:creationId xmlns:a16="http://schemas.microsoft.com/office/drawing/2014/main" id="{DAF0E1C7-E669-4A83-96D1-3D460D4E6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565" y="1428405"/>
              <a:ext cx="485043" cy="4484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FA8F9464-DC46-4557-8342-7A414A916F13}"/>
              </a:ext>
            </a:extLst>
          </p:cNvPr>
          <p:cNvGrpSpPr/>
          <p:nvPr/>
        </p:nvGrpSpPr>
        <p:grpSpPr>
          <a:xfrm>
            <a:off x="7811385" y="2696031"/>
            <a:ext cx="1799493" cy="448408"/>
            <a:chOff x="6997115" y="1428405"/>
            <a:chExt cx="1799493" cy="448408"/>
          </a:xfrm>
        </p:grpSpPr>
        <p:sp>
          <p:nvSpPr>
            <p:cNvPr id="44" name="Line 1042">
              <a:extLst>
                <a:ext uri="{FF2B5EF4-FFF2-40B4-BE49-F238E27FC236}">
                  <a16:creationId xmlns:a16="http://schemas.microsoft.com/office/drawing/2014/main" id="{17BD5DE6-B6A0-4743-8CE6-594154C08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463574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Line 1043">
              <a:extLst>
                <a:ext uri="{FF2B5EF4-FFF2-40B4-BE49-F238E27FC236}">
                  <a16:creationId xmlns:a16="http://schemas.microsoft.com/office/drawing/2014/main" id="{5652A1C9-2822-4642-9FA2-1565A0DC5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3656" y="1463575"/>
              <a:ext cx="0" cy="3604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Line 1044">
              <a:extLst>
                <a:ext uri="{FF2B5EF4-FFF2-40B4-BE49-F238E27FC236}">
                  <a16:creationId xmlns:a16="http://schemas.microsoft.com/office/drawing/2014/main" id="{E3D90394-963B-4E26-9001-9B9FE09BA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824059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Line 1045">
              <a:extLst>
                <a:ext uri="{FF2B5EF4-FFF2-40B4-BE49-F238E27FC236}">
                  <a16:creationId xmlns:a16="http://schemas.microsoft.com/office/drawing/2014/main" id="{017C5B81-5161-4056-9110-050AEDA038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2464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Line 1046">
              <a:extLst>
                <a:ext uri="{FF2B5EF4-FFF2-40B4-BE49-F238E27FC236}">
                  <a16:creationId xmlns:a16="http://schemas.microsoft.com/office/drawing/2014/main" id="{CC9B307B-AC69-4E9E-A0E8-B46DCFFFA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72656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Line 1047">
              <a:extLst>
                <a:ext uri="{FF2B5EF4-FFF2-40B4-BE49-F238E27FC236}">
                  <a16:creationId xmlns:a16="http://schemas.microsoft.com/office/drawing/2014/main" id="{0BAC3A99-4101-4C5A-AE43-809F9B15A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4315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Oval 1048">
              <a:extLst>
                <a:ext uri="{FF2B5EF4-FFF2-40B4-BE49-F238E27FC236}">
                  <a16:creationId xmlns:a16="http://schemas.microsoft.com/office/drawing/2014/main" id="{5F7B6679-8152-43FA-B2C9-CD39D18C7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565" y="1428405"/>
              <a:ext cx="485043" cy="4484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58DD9D24-87BF-4C5A-9E1C-F0D7C7159184}"/>
              </a:ext>
            </a:extLst>
          </p:cNvPr>
          <p:cNvCxnSpPr/>
          <p:nvPr/>
        </p:nvCxnSpPr>
        <p:spPr bwMode="auto">
          <a:xfrm>
            <a:off x="1660162" y="2485176"/>
            <a:ext cx="689547" cy="131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AAC8560-6D28-46F5-BF62-AE8DB4EFA324}"/>
              </a:ext>
            </a:extLst>
          </p:cNvPr>
          <p:cNvCxnSpPr/>
          <p:nvPr/>
        </p:nvCxnSpPr>
        <p:spPr bwMode="auto">
          <a:xfrm>
            <a:off x="1660162" y="3665858"/>
            <a:ext cx="689547" cy="131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922DA4B-3900-48D6-90B9-F60D1BE74531}"/>
              </a:ext>
            </a:extLst>
          </p:cNvPr>
          <p:cNvCxnSpPr>
            <a:cxnSpLocks/>
          </p:cNvCxnSpPr>
          <p:nvPr/>
        </p:nvCxnSpPr>
        <p:spPr bwMode="auto">
          <a:xfrm flipV="1">
            <a:off x="7158953" y="4153162"/>
            <a:ext cx="3209011" cy="87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691AABD6-1674-459D-8743-B89462CDFF7C}"/>
              </a:ext>
            </a:extLst>
          </p:cNvPr>
          <p:cNvCxnSpPr/>
          <p:nvPr/>
        </p:nvCxnSpPr>
        <p:spPr bwMode="auto">
          <a:xfrm>
            <a:off x="7153206" y="2926830"/>
            <a:ext cx="689547" cy="131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6A3F345-2D14-46B8-8350-93923FC793E7}"/>
              </a:ext>
            </a:extLst>
          </p:cNvPr>
          <p:cNvCxnSpPr/>
          <p:nvPr/>
        </p:nvCxnSpPr>
        <p:spPr bwMode="auto">
          <a:xfrm>
            <a:off x="9710944" y="2887627"/>
            <a:ext cx="689547" cy="131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7DD4FC4-3608-4220-BD42-332527E59E1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0127" y="2190663"/>
            <a:ext cx="342117" cy="73188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86A9D13C-2DB9-489C-89B3-66EACCF9DDAE}"/>
              </a:ext>
            </a:extLst>
          </p:cNvPr>
          <p:cNvCxnSpPr>
            <a:cxnSpLocks/>
            <a:stCxn id="12" idx="6"/>
          </p:cNvCxnSpPr>
          <p:nvPr/>
        </p:nvCxnSpPr>
        <p:spPr bwMode="auto">
          <a:xfrm>
            <a:off x="4258337" y="2485175"/>
            <a:ext cx="953109" cy="441654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90E6E85D-1F32-46B2-AE4D-513BE5111F50}"/>
              </a:ext>
            </a:extLst>
          </p:cNvPr>
          <p:cNvCxnSpPr>
            <a:cxnSpLocks/>
            <a:stCxn id="34" idx="6"/>
          </p:cNvCxnSpPr>
          <p:nvPr/>
        </p:nvCxnSpPr>
        <p:spPr bwMode="auto">
          <a:xfrm>
            <a:off x="4253938" y="3645824"/>
            <a:ext cx="960482" cy="50733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36C26D50-F8F5-4A87-A461-0F605AEC3D7A}"/>
              </a:ext>
            </a:extLst>
          </p:cNvPr>
          <p:cNvCxnSpPr>
            <a:cxnSpLocks/>
            <a:stCxn id="34" idx="6"/>
          </p:cNvCxnSpPr>
          <p:nvPr/>
        </p:nvCxnSpPr>
        <p:spPr bwMode="auto">
          <a:xfrm flipV="1">
            <a:off x="4253939" y="2922548"/>
            <a:ext cx="480241" cy="7232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3A8735BB-F665-4ECC-AEFB-1F1229392B7D}"/>
              </a:ext>
            </a:extLst>
          </p:cNvPr>
          <p:cNvCxnSpPr/>
          <p:nvPr/>
        </p:nvCxnSpPr>
        <p:spPr bwMode="auto">
          <a:xfrm>
            <a:off x="7415562" y="4153163"/>
            <a:ext cx="0" cy="5969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64D22C-EAA7-4E8E-A69E-562BC173B20C}"/>
              </a:ext>
            </a:extLst>
          </p:cNvPr>
          <p:cNvCxnSpPr/>
          <p:nvPr/>
        </p:nvCxnSpPr>
        <p:spPr bwMode="auto">
          <a:xfrm flipH="1">
            <a:off x="4734180" y="4757771"/>
            <a:ext cx="268138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47435B98-619D-4460-89F1-5FFE5392E253}"/>
              </a:ext>
            </a:extLst>
          </p:cNvPr>
          <p:cNvCxnSpPr/>
          <p:nvPr/>
        </p:nvCxnSpPr>
        <p:spPr bwMode="auto">
          <a:xfrm flipV="1">
            <a:off x="4734180" y="4280651"/>
            <a:ext cx="394081" cy="469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sp>
        <p:nvSpPr>
          <p:cNvPr id="94" name="Textfeld 93">
            <a:extLst>
              <a:ext uri="{FF2B5EF4-FFF2-40B4-BE49-F238E27FC236}">
                <a16:creationId xmlns:a16="http://schemas.microsoft.com/office/drawing/2014/main" id="{11B03173-330D-4788-B6E8-6D1FADB70C27}"/>
              </a:ext>
            </a:extLst>
          </p:cNvPr>
          <p:cNvSpPr txBox="1"/>
          <p:nvPr/>
        </p:nvSpPr>
        <p:spPr>
          <a:xfrm>
            <a:off x="1104203" y="2780746"/>
            <a:ext cx="12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inbound</a:t>
            </a:r>
            <a:endParaRPr lang="de-DE" sz="1800" b="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A8BF10D9-0D09-4A7D-9D6F-735630ADB136}"/>
              </a:ext>
            </a:extLst>
          </p:cNvPr>
          <p:cNvSpPr txBox="1"/>
          <p:nvPr/>
        </p:nvSpPr>
        <p:spPr>
          <a:xfrm>
            <a:off x="9845857" y="3304409"/>
            <a:ext cx="12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outbound</a:t>
            </a:r>
            <a:endParaRPr lang="de-DE" sz="1800" b="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61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Loss </a:t>
            </a:r>
            <a:r>
              <a:rPr lang="de-DE" dirty="0" err="1"/>
              <a:t>system</a:t>
            </a:r>
            <a:r>
              <a:rPr lang="de-DE" dirty="0"/>
              <a:t> GI/GI/n-S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Little‘s</a:t>
            </a:r>
            <a:r>
              <a:rPr lang="de-DE" noProof="0" dirty="0"/>
              <a:t> Theorem: </a:t>
            </a:r>
            <a:br>
              <a:rPr lang="de-DE" noProof="0" dirty="0"/>
            </a:br>
            <a:r>
              <a:rPr lang="de-DE" noProof="0" dirty="0"/>
              <a:t>Finite System </a:t>
            </a:r>
            <a:r>
              <a:rPr lang="de-DE" noProof="0" dirty="0" err="1"/>
              <a:t>with</a:t>
            </a:r>
            <a:r>
              <a:rPr lang="de-DE" noProof="0" dirty="0"/>
              <a:t> </a:t>
            </a:r>
            <a:r>
              <a:rPr lang="de-DE" noProof="0" dirty="0" err="1"/>
              <a:t>Blocking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7757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Finite System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Blocking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Loss </a:t>
            </a:r>
            <a:r>
              <a:rPr lang="de-DE" dirty="0" err="1"/>
              <a:t>system</a:t>
            </a:r>
            <a:r>
              <a:rPr lang="de-DE" dirty="0"/>
              <a:t> GI/GI/n-S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51" y="2040622"/>
            <a:ext cx="9831897" cy="27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2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07898DBB-BEBA-4F7C-8C7E-CE9415826AF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EBE89C-39B9-469B-9BA1-E65B15CBC358}"/>
              </a:ext>
            </a:extLst>
          </p:cNvPr>
          <p:cNvSpPr/>
          <p:nvPr/>
        </p:nvSpPr>
        <p:spPr bwMode="auto">
          <a:xfrm>
            <a:off x="11125200" y="115888"/>
            <a:ext cx="916514" cy="507534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0" dirty="0" err="1">
                <a:solidFill>
                  <a:schemeClr val="bg1"/>
                </a:solidFill>
                <a:latin typeface="+mj-lt"/>
              </a:rPr>
              <a:t>lecture</a:t>
            </a:r>
            <a:endParaRPr lang="en-US" sz="16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195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err="1"/>
              <a:t>Arriving</a:t>
            </a:r>
            <a:r>
              <a:rPr lang="de-DE" noProof="0" dirty="0"/>
              <a:t> </a:t>
            </a:r>
            <a:r>
              <a:rPr lang="de-DE" noProof="0" dirty="0" err="1"/>
              <a:t>customers</a:t>
            </a:r>
            <a:r>
              <a:rPr lang="de-DE" noProof="0" dirty="0"/>
              <a:t> </a:t>
            </a:r>
            <a:r>
              <a:rPr lang="de-DE" noProof="0" dirty="0" err="1"/>
              <a:t>refusing</a:t>
            </a:r>
            <a:r>
              <a:rPr lang="de-DE" noProof="0" dirty="0"/>
              <a:t>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enter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queue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Little‘s</a:t>
            </a:r>
            <a:r>
              <a:rPr lang="de-DE" noProof="0" dirty="0"/>
              <a:t> Theorem:</a:t>
            </a:r>
            <a:br>
              <a:rPr lang="de-DE" noProof="0" dirty="0"/>
            </a:br>
            <a:r>
              <a:rPr lang="de-DE" dirty="0" err="1"/>
              <a:t>Queueing</a:t>
            </a:r>
            <a:r>
              <a:rPr lang="de-DE" dirty="0"/>
              <a:t> </a:t>
            </a:r>
            <a:r>
              <a:rPr lang="de-DE" dirty="0" err="1"/>
              <a:t>Sytem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Balking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9415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4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Queueing</a:t>
            </a:r>
            <a:r>
              <a:rPr lang="de-DE" dirty="0"/>
              <a:t> System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Balking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Customer arrives and sees the system in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 means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other customers in system.</a:t>
                </a:r>
              </a:p>
              <a:p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 arriving customer refuses to enter the queue (balking)</a:t>
                </a:r>
              </a:p>
              <a:p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waiting</a:t>
                </a:r>
                <a:r>
                  <a:rPr lang="de-DE" dirty="0"/>
                  <a:t> </a:t>
                </a:r>
                <a:r>
                  <a:rPr lang="de-DE" dirty="0" err="1"/>
                  <a:t>lines</a:t>
                </a:r>
                <a:r>
                  <a:rPr lang="de-DE" dirty="0"/>
                  <a:t> in a </a:t>
                </a:r>
                <a:r>
                  <a:rPr lang="de-DE" dirty="0" err="1"/>
                  <a:t>supermarket</a:t>
                </a:r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12" y="2514600"/>
            <a:ext cx="10838576" cy="296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56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07898DBB-BEBA-4F7C-8C7E-CE9415826AF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827C2E3-B0CA-4594-8B18-730A01012FEA}"/>
              </a:ext>
            </a:extLst>
          </p:cNvPr>
          <p:cNvSpPr/>
          <p:nvPr/>
        </p:nvSpPr>
        <p:spPr bwMode="auto">
          <a:xfrm>
            <a:off x="11125200" y="115888"/>
            <a:ext cx="916514" cy="507534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0" dirty="0" err="1">
                <a:solidFill>
                  <a:schemeClr val="bg1"/>
                </a:solidFill>
                <a:latin typeface="+mj-lt"/>
              </a:rPr>
              <a:t>lecture</a:t>
            </a:r>
            <a:endParaRPr lang="en-US" sz="16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064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err="1"/>
              <a:t>Utilization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a </a:t>
            </a:r>
            <a:r>
              <a:rPr lang="de-DE" noProof="0" dirty="0" err="1"/>
              <a:t>server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Utilization</a:t>
            </a:r>
            <a:r>
              <a:rPr lang="de-DE" noProof="0" dirty="0"/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389890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Utilization</a:t>
            </a:r>
            <a:r>
              <a:rPr lang="de-DE" dirty="0"/>
              <a:t> 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Applying Little’s theorem to a server of a queueing system leads to the utilization law.</a:t>
                </a:r>
              </a:p>
              <a:p>
                <a:endParaRPr lang="en-US" dirty="0"/>
              </a:p>
              <a:p>
                <a:r>
                  <a:rPr lang="en-US" dirty="0"/>
                  <a:t>Consider average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of customers at a </a:t>
                </a:r>
                <a:r>
                  <a:rPr lang="en-US" b="1" dirty="0">
                    <a:solidFill>
                      <a:schemeClr val="accent5"/>
                    </a:solidFill>
                  </a:rPr>
                  <a:t>single server </a:t>
                </a:r>
                <a:r>
                  <a:rPr lang="en-US" dirty="0"/>
                  <a:t>(i.e. not in waiting queue) </a:t>
                </a:r>
              </a:p>
              <a:p>
                <a:pPr lvl="1"/>
                <a:r>
                  <a:rPr lang="en-US" dirty="0"/>
                  <a:t>identical to  </a:t>
                </a:r>
                <a:r>
                  <a:rPr lang="en-US" b="1" dirty="0">
                    <a:solidFill>
                      <a:schemeClr val="accent5"/>
                    </a:solidFill>
                  </a:rPr>
                  <a:t>utilization</a:t>
                </a:r>
                <a:r>
                  <a:rPr lang="en-US" i="1" dirty="0"/>
                  <a:t> </a:t>
                </a:r>
                <a:r>
                  <a:rPr lang="en-US" dirty="0"/>
                  <a:t>of the server: fraction of the time the server is busy</a:t>
                </a:r>
              </a:p>
              <a:p>
                <a:pPr lvl="1"/>
                <a:r>
                  <a:rPr lang="de-DE" dirty="0" err="1"/>
                  <a:t>arrival</a:t>
                </a:r>
                <a:r>
                  <a:rPr lang="de-DE" dirty="0"/>
                  <a:t> rate (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accepted</a:t>
                </a:r>
                <a:r>
                  <a:rPr lang="de-DE" dirty="0"/>
                  <a:t>) </a:t>
                </a:r>
                <a:r>
                  <a:rPr lang="de-DE" dirty="0" err="1"/>
                  <a:t>customers</a:t>
                </a:r>
                <a:r>
                  <a:rPr lang="de-DE" dirty="0"/>
                  <a:t> at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server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average</a:t>
                </a:r>
                <a:r>
                  <a:rPr lang="de-DE" dirty="0"/>
                  <a:t> </a:t>
                </a:r>
                <a:r>
                  <a:rPr lang="de-DE" dirty="0" err="1"/>
                  <a:t>service</a:t>
                </a:r>
                <a:r>
                  <a:rPr lang="de-DE" dirty="0"/>
                  <a:t> time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customer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Little‘s</a:t>
                </a:r>
                <a:r>
                  <a:rPr lang="de-DE" dirty="0"/>
                  <a:t> </a:t>
                </a:r>
                <a:r>
                  <a:rPr lang="de-DE" dirty="0" err="1"/>
                  <a:t>law</a:t>
                </a:r>
                <a:r>
                  <a:rPr lang="de-DE" dirty="0"/>
                  <a:t> </a:t>
                </a:r>
                <a:r>
                  <a:rPr lang="de-DE" dirty="0" err="1"/>
                  <a:t>yields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utilization</a:t>
                </a:r>
                <a:r>
                  <a:rPr lang="de-DE" dirty="0"/>
                  <a:t> </a:t>
                </a:r>
                <a:r>
                  <a:rPr lang="de-DE" dirty="0" err="1"/>
                  <a:t>law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CD7B45-BBE6-44D4-BD66-93348B2F4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08A3A66-8DD5-4481-9788-942CA15A79AA}"/>
              </a:ext>
            </a:extLst>
          </p:cNvPr>
          <p:cNvGrpSpPr/>
          <p:nvPr/>
        </p:nvGrpSpPr>
        <p:grpSpPr>
          <a:xfrm>
            <a:off x="4800600" y="3601860"/>
            <a:ext cx="1799493" cy="448408"/>
            <a:chOff x="6997115" y="1428405"/>
            <a:chExt cx="1799493" cy="448408"/>
          </a:xfrm>
        </p:grpSpPr>
        <p:sp>
          <p:nvSpPr>
            <p:cNvPr id="6" name="Line 1042">
              <a:extLst>
                <a:ext uri="{FF2B5EF4-FFF2-40B4-BE49-F238E27FC236}">
                  <a16:creationId xmlns:a16="http://schemas.microsoft.com/office/drawing/2014/main" id="{A1C2F440-0146-40C2-A911-7880CAC85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463574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Line 1043">
              <a:extLst>
                <a:ext uri="{FF2B5EF4-FFF2-40B4-BE49-F238E27FC236}">
                  <a16:creationId xmlns:a16="http://schemas.microsoft.com/office/drawing/2014/main" id="{421BE2DA-D7BD-449D-AEC3-B04D29AC80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3656" y="1463575"/>
              <a:ext cx="0" cy="3604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Line 1044">
              <a:extLst>
                <a:ext uri="{FF2B5EF4-FFF2-40B4-BE49-F238E27FC236}">
                  <a16:creationId xmlns:a16="http://schemas.microsoft.com/office/drawing/2014/main" id="{9491B593-EF02-4C80-A5F1-346B6203E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115" y="1824059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Line 1045">
              <a:extLst>
                <a:ext uri="{FF2B5EF4-FFF2-40B4-BE49-F238E27FC236}">
                  <a16:creationId xmlns:a16="http://schemas.microsoft.com/office/drawing/2014/main" id="{10BF271A-472D-4D26-A5C2-99330D154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2464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Line 1046">
              <a:extLst>
                <a:ext uri="{FF2B5EF4-FFF2-40B4-BE49-F238E27FC236}">
                  <a16:creationId xmlns:a16="http://schemas.microsoft.com/office/drawing/2014/main" id="{06A6B347-40FC-4FE3-87B0-FC4D82809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72656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Line 1047">
              <a:extLst>
                <a:ext uri="{FF2B5EF4-FFF2-40B4-BE49-F238E27FC236}">
                  <a16:creationId xmlns:a16="http://schemas.microsoft.com/office/drawing/2014/main" id="{D88DE5CD-731E-426E-82DB-5602D2D7A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4315" y="1560291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1048">
              <a:extLst>
                <a:ext uri="{FF2B5EF4-FFF2-40B4-BE49-F238E27FC236}">
                  <a16:creationId xmlns:a16="http://schemas.microsoft.com/office/drawing/2014/main" id="{C9126761-42CC-49C3-8328-6CC6B573E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565" y="1428405"/>
              <a:ext cx="485043" cy="448408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accent5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4" name="Gerade Verbindung mit Pfeil 13"/>
          <p:cNvCxnSpPr/>
          <p:nvPr/>
        </p:nvCxnSpPr>
        <p:spPr bwMode="auto">
          <a:xfrm>
            <a:off x="3657600" y="3817272"/>
            <a:ext cx="914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3209109" y="3592028"/>
                <a:ext cx="457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109" y="3592028"/>
                <a:ext cx="457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6096000" y="4050268"/>
                <a:ext cx="736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8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de-DE" sz="18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50268"/>
                <a:ext cx="73680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334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Delay System GI/GI/1-∞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single server delay system with infinite waiting room: GI/GI/1-</a:t>
                </a:r>
                <a:r>
                  <a:rPr lang="de-DE" dirty="0"/>
                  <a:t>∞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Utilization law leads to the probability that the system is empty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IoT</a:t>
                </a:r>
                <a:r>
                  <a:rPr lang="de-DE" dirty="0"/>
                  <a:t> </a:t>
                </a:r>
                <a:r>
                  <a:rPr lang="de-DE" dirty="0" err="1"/>
                  <a:t>gateway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dirty="0"/>
                  <a:t>The </a:t>
                </a:r>
                <a:r>
                  <a:rPr lang="de-DE" dirty="0" err="1"/>
                  <a:t>measured</a:t>
                </a:r>
                <a:r>
                  <a:rPr lang="de-DE" dirty="0"/>
                  <a:t> </a:t>
                </a:r>
                <a:r>
                  <a:rPr lang="de-DE" dirty="0" err="1"/>
                  <a:t>throughput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125 </a:t>
                </a:r>
                <a:r>
                  <a:rPr lang="de-DE" dirty="0" err="1"/>
                  <a:t>packets</a:t>
                </a:r>
                <a:r>
                  <a:rPr lang="de-DE" dirty="0"/>
                  <a:t> per </a:t>
                </a:r>
                <a:r>
                  <a:rPr lang="de-DE" dirty="0" err="1"/>
                  <a:t>second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 err="1"/>
                  <a:t>Each</a:t>
                </a:r>
                <a:r>
                  <a:rPr lang="de-DE" dirty="0"/>
                  <a:t> packet </a:t>
                </a:r>
                <a:r>
                  <a:rPr lang="de-DE" dirty="0" err="1"/>
                  <a:t>requires</a:t>
                </a:r>
                <a:r>
                  <a:rPr lang="de-DE" dirty="0"/>
                  <a:t> a </a:t>
                </a:r>
                <a:r>
                  <a:rPr lang="de-DE" dirty="0" err="1"/>
                  <a:t>forwarding</a:t>
                </a:r>
                <a:r>
                  <a:rPr lang="de-DE" dirty="0"/>
                  <a:t> time </a:t>
                </a:r>
                <a:r>
                  <a:rPr lang="de-DE" dirty="0" err="1"/>
                  <a:t>of</a:t>
                </a:r>
                <a:r>
                  <a:rPr lang="de-DE" dirty="0"/>
                  <a:t> 0.002 </a:t>
                </a:r>
                <a:r>
                  <a:rPr lang="de-DE" dirty="0" err="1"/>
                  <a:t>seconds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utilization</a:t>
                </a:r>
                <a:r>
                  <a:rPr lang="de-DE" dirty="0"/>
                  <a:t>? </a:t>
                </a:r>
              </a:p>
              <a:p>
                <a:pPr lvl="1"/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gateway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idle</a:t>
                </a:r>
                <a:r>
                  <a:rPr lang="de-DE" dirty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3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Serendipity…</a:t>
            </a:r>
            <a:endParaRPr lang="de-DE" noProof="0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E7A7C0-1EAA-414C-A14F-1E3232A5B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1528763"/>
            <a:ext cx="5543550" cy="380047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 bwMode="auto">
          <a:xfrm>
            <a:off x="3076576" y="3505200"/>
            <a:ext cx="6048375" cy="6477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6054725" y="5655795"/>
            <a:ext cx="4953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j-lt"/>
              </a:rPr>
              <a:t>Little, John DC, and Stephen C. Graves. "Little's law." </a:t>
            </a:r>
            <a:r>
              <a:rPr lang="en-US" i="1" dirty="0">
                <a:latin typeface="+mj-lt"/>
              </a:rPr>
              <a:t>Building Intuition</a:t>
            </a:r>
            <a:r>
              <a:rPr lang="en-US" dirty="0">
                <a:latin typeface="+mj-lt"/>
              </a:rPr>
              <a:t>. Springer US, 2008. 81-100.</a:t>
            </a:r>
          </a:p>
        </p:txBody>
      </p:sp>
    </p:spTree>
    <p:extLst>
      <p:ext uri="{BB962C8B-B14F-4D97-AF65-F5344CB8AC3E}">
        <p14:creationId xmlns:p14="http://schemas.microsoft.com/office/powerpoint/2010/main" val="690585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GI/GI/n delay systems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General </a:t>
            </a:r>
            <a:r>
              <a:rPr lang="de-DE" noProof="0" dirty="0" err="1"/>
              <a:t>Results</a:t>
            </a:r>
            <a:r>
              <a:rPr lang="de-DE" noProof="0" dirty="0"/>
              <a:t> </a:t>
            </a:r>
            <a:r>
              <a:rPr lang="en-US" dirty="0"/>
              <a:t>for Delay Systems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98121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Notation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variables</a:t>
                </a:r>
              </a:p>
              <a:p>
                <a:pPr lvl="1"/>
                <a:r>
                  <a:rPr lang="en-US" dirty="0" err="1"/>
                  <a:t>interarrival</a:t>
                </a:r>
                <a:r>
                  <a:rPr lang="en-US" dirty="0"/>
                  <a:t> time A</a:t>
                </a:r>
              </a:p>
              <a:p>
                <a:pPr lvl="1"/>
                <a:r>
                  <a:rPr lang="en-US" dirty="0"/>
                  <a:t>waiting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number of customers in queue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service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number of customers in service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:r>
                  <a:rPr lang="de-DE" dirty="0"/>
                  <a:t>Notation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endParaRPr lang="de-DE" dirty="0"/>
              </a:p>
              <a:p>
                <a:pPr lvl="1"/>
                <a:r>
                  <a:rPr lang="de-DE" dirty="0"/>
                  <a:t>arrival rate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of customers</a:t>
                </a:r>
              </a:p>
              <a:p>
                <a:pPr lvl="1"/>
                <a:r>
                  <a:rPr lang="de-DE" dirty="0" err="1"/>
                  <a:t>service</a:t>
                </a:r>
                <a:r>
                  <a:rPr lang="de-DE" dirty="0"/>
                  <a:t> rate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of a single server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Notation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load</a:t>
                </a:r>
                <a:endParaRPr lang="de-DE" dirty="0"/>
              </a:p>
              <a:p>
                <a:pPr lvl="1"/>
                <a:r>
                  <a:rPr lang="de-DE" dirty="0" err="1"/>
                  <a:t>offered</a:t>
                </a:r>
                <a:r>
                  <a:rPr lang="de-DE" dirty="0"/>
                  <a:t> </a:t>
                </a:r>
                <a:r>
                  <a:rPr lang="de-DE" dirty="0" err="1"/>
                  <a:t>load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normalized offered load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24" name="Gruppieren 23"/>
          <p:cNvGrpSpPr/>
          <p:nvPr/>
        </p:nvGrpSpPr>
        <p:grpSpPr>
          <a:xfrm>
            <a:off x="5791200" y="1016605"/>
            <a:ext cx="1513146" cy="360486"/>
            <a:chOff x="6476404" y="1016605"/>
            <a:chExt cx="1056542" cy="360486"/>
          </a:xfrm>
        </p:grpSpPr>
        <p:sp>
          <p:nvSpPr>
            <p:cNvPr id="8" name="Line 1042">
              <a:extLst>
                <a:ext uri="{FF2B5EF4-FFF2-40B4-BE49-F238E27FC236}">
                  <a16:creationId xmlns:a16="http://schemas.microsoft.com/office/drawing/2014/main" id="{A1C2F440-0146-40C2-A911-7880CAC85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6404" y="1016605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Line 1043">
              <a:extLst>
                <a:ext uri="{FF2B5EF4-FFF2-40B4-BE49-F238E27FC236}">
                  <a16:creationId xmlns:a16="http://schemas.microsoft.com/office/drawing/2014/main" id="{421BE2DA-D7BD-449D-AEC3-B04D29AC80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2945" y="1016606"/>
              <a:ext cx="0" cy="3604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Line 1044">
              <a:extLst>
                <a:ext uri="{FF2B5EF4-FFF2-40B4-BE49-F238E27FC236}">
                  <a16:creationId xmlns:a16="http://schemas.microsoft.com/office/drawing/2014/main" id="{9491B593-EF02-4C80-A5F1-346B6203E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6404" y="1377090"/>
              <a:ext cx="1056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Line 1045">
              <a:extLst>
                <a:ext uri="{FF2B5EF4-FFF2-40B4-BE49-F238E27FC236}">
                  <a16:creationId xmlns:a16="http://schemas.microsoft.com/office/drawing/2014/main" id="{10BF271A-472D-4D26-A5C2-99330D154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1753" y="1113322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ine 1046">
              <a:extLst>
                <a:ext uri="{FF2B5EF4-FFF2-40B4-BE49-F238E27FC236}">
                  <a16:creationId xmlns:a16="http://schemas.microsoft.com/office/drawing/2014/main" id="{06A6B347-40FC-4FE3-87B0-FC4D82809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1945" y="1113322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Line 1047">
              <a:extLst>
                <a:ext uri="{FF2B5EF4-FFF2-40B4-BE49-F238E27FC236}">
                  <a16:creationId xmlns:a16="http://schemas.microsoft.com/office/drawing/2014/main" id="{D88DE5CD-731E-426E-82DB-5602D2D7A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3604" y="1113322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Oval 1048">
            <a:extLst>
              <a:ext uri="{FF2B5EF4-FFF2-40B4-BE49-F238E27FC236}">
                <a16:creationId xmlns:a16="http://schemas.microsoft.com/office/drawing/2014/main" id="{C9126761-42CC-49C3-8328-6CC6B573E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0854" y="974291"/>
            <a:ext cx="485043" cy="448408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  <a:round/>
            <a:headEnd type="none" w="sm" len="sm"/>
            <a:tailEnd type="none" w="sm" len="med"/>
          </a:ln>
        </p:spPr>
        <p:txBody>
          <a:bodyPr wrap="none" anchor="ctr"/>
          <a:lstStyle/>
          <a:p>
            <a:pPr>
              <a:defRPr/>
            </a:pPr>
            <a:r>
              <a:rPr lang="de-DE" sz="2000" b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5" name="Oval 1048">
            <a:extLst>
              <a:ext uri="{FF2B5EF4-FFF2-40B4-BE49-F238E27FC236}">
                <a16:creationId xmlns:a16="http://schemas.microsoft.com/office/drawing/2014/main" id="{C9126761-42CC-49C3-8328-6CC6B573E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0291" y="974291"/>
            <a:ext cx="485043" cy="448408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  <a:round/>
            <a:headEnd type="none" w="sm" len="sm"/>
            <a:tailEnd type="none" w="sm" len="med"/>
          </a:ln>
        </p:spPr>
        <p:txBody>
          <a:bodyPr wrap="none" anchor="ctr"/>
          <a:lstStyle/>
          <a:p>
            <a:r>
              <a:rPr lang="de-DE" sz="2000" b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</a:t>
            </a:r>
          </a:p>
        </p:txBody>
      </p:sp>
      <p:sp>
        <p:nvSpPr>
          <p:cNvPr id="16" name="Oval 1048">
            <a:extLst>
              <a:ext uri="{FF2B5EF4-FFF2-40B4-BE49-F238E27FC236}">
                <a16:creationId xmlns:a16="http://schemas.microsoft.com/office/drawing/2014/main" id="{C9126761-42CC-49C3-8328-6CC6B573E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547" y="974291"/>
            <a:ext cx="485043" cy="448408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accent5"/>
            </a:solidFill>
            <a:round/>
            <a:headEnd type="none" w="sm" len="sm"/>
            <a:tailEnd type="none" w="sm" len="med"/>
          </a:ln>
        </p:spPr>
        <p:txBody>
          <a:bodyPr wrap="none" anchor="ctr"/>
          <a:lstStyle/>
          <a:p>
            <a:r>
              <a:rPr lang="de-DE" sz="2000" b="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9018019" y="1030718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…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8138963" y="1539017"/>
                <a:ext cx="943273" cy="929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n-US"/>
                </a:defPPr>
                <a:lvl1pPr marL="342900" indent="-342900" eaLnBrk="1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sz="2000" b="0" kern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1pPr>
                <a:lvl2pPr marL="742950" lvl="1" indent="-285750" eaLnBrk="1" hangingPunct="1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sz="2000" b="0" kern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–"/>
                  <a:defRPr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•"/>
                  <a:defRPr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 "/>
                  <a:defRPr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176213" lvl="1" indent="-176213"/>
                <a14:m>
                  <m:oMath xmlns:m="http://schemas.openxmlformats.org/officeDocument/2006/math">
                    <m:r>
                      <a:rPr lang="de-DE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963" y="1539017"/>
                <a:ext cx="943273" cy="929400"/>
              </a:xfrm>
              <a:prstGeom prst="rect">
                <a:avLst/>
              </a:prstGeom>
              <a:blipFill>
                <a:blip r:embed="rId3"/>
                <a:stretch>
                  <a:fillRect l="-5806"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nhaltsplatzhalter 5"/>
              <p:cNvSpPr txBox="1">
                <a:spLocks/>
              </p:cNvSpPr>
              <p:nvPr/>
            </p:nvSpPr>
            <p:spPr>
              <a:xfrm>
                <a:off x="6096000" y="1539017"/>
                <a:ext cx="3506027" cy="1219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ea typeface="+mn-ea"/>
                    <a:cs typeface="Segoe UI" pitchFamily="34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176213" lvl="1" indent="-176213"/>
                <a14:m>
                  <m:oMath xmlns:m="http://schemas.openxmlformats.org/officeDocument/2006/math"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kern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kern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kern="0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b="0" kern="0" dirty="0"/>
              </a:p>
              <a:p>
                <a:pPr marL="176213" indent="-176213"/>
                <a:endParaRPr lang="en-US" b="0" kern="0" dirty="0"/>
              </a:p>
            </p:txBody>
          </p:sp>
        </mc:Choice>
        <mc:Fallback xmlns="">
          <p:sp>
            <p:nvSpPr>
              <p:cNvPr id="20" name="Inhaltsplatzhalt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39017"/>
                <a:ext cx="3506027" cy="1219200"/>
              </a:xfrm>
              <a:prstGeom prst="rect">
                <a:avLst/>
              </a:prstGeom>
              <a:blipFill>
                <a:blip r:embed="rId4"/>
                <a:stretch>
                  <a:fillRect l="-1565" t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1047">
            <a:extLst>
              <a:ext uri="{FF2B5EF4-FFF2-40B4-BE49-F238E27FC236}">
                <a16:creationId xmlns:a16="http://schemas.microsoft.com/office/drawing/2014/main" id="{D88DE5CD-731E-426E-82DB-5602D2D7A7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113322"/>
            <a:ext cx="0" cy="21101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med"/>
          </a:ln>
        </p:spPr>
        <p:txBody>
          <a:bodyPr wrap="none" anchor="ctr"/>
          <a:lstStyle/>
          <a:p>
            <a:pPr>
              <a:defRPr/>
            </a:pPr>
            <a:endParaRPr lang="de-DE" sz="200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798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GI/GI/n Delay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Sojourn time</a:t>
                </a:r>
                <a:r>
                  <a:rPr lang="en-US" dirty="0"/>
                  <a:t> or </a:t>
                </a:r>
                <a:r>
                  <a:rPr lang="en-US" b="1" dirty="0">
                    <a:solidFill>
                      <a:schemeClr val="accent5"/>
                    </a:solidFill>
                  </a:rPr>
                  <a:t>response time: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Number of customers in the system: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:r>
                  <a:rPr lang="de-DE" b="1" dirty="0" err="1">
                    <a:solidFill>
                      <a:schemeClr val="accent5"/>
                    </a:solidFill>
                  </a:rPr>
                  <a:t>Stability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condition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delay</a:t>
                </a:r>
                <a:r>
                  <a:rPr lang="de-DE" dirty="0"/>
                  <a:t> </a:t>
                </a:r>
                <a:r>
                  <a:rPr lang="de-DE" dirty="0" err="1"/>
                  <a:t>systems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 or 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de-DE" i="1" dirty="0"/>
                  <a:t>Note: </a:t>
                </a:r>
                <a:r>
                  <a:rPr lang="de-DE" dirty="0"/>
                  <a:t>Finite </a:t>
                </a:r>
                <a:r>
                  <a:rPr lang="de-DE" dirty="0" err="1"/>
                  <a:t>buffer</a:t>
                </a:r>
                <a:r>
                  <a:rPr lang="de-DE" dirty="0"/>
                  <a:t> </a:t>
                </a:r>
                <a:r>
                  <a:rPr lang="de-DE" dirty="0" err="1"/>
                  <a:t>systems</a:t>
                </a:r>
                <a:r>
                  <a:rPr lang="de-DE" dirty="0"/>
                  <a:t> GI/GI/n-S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always</a:t>
                </a:r>
                <a:r>
                  <a:rPr lang="de-DE" dirty="0"/>
                  <a:t> </a:t>
                </a:r>
                <a:r>
                  <a:rPr lang="de-DE" dirty="0" err="1"/>
                  <a:t>stable</a:t>
                </a:r>
                <a:r>
                  <a:rPr lang="de-DE" dirty="0"/>
                  <a:t> due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blocking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 err="1"/>
                  <a:t>Mean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busy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servers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endParaRPr lang="de-DE" dirty="0"/>
              </a:p>
              <a:p>
                <a:r>
                  <a:rPr lang="de-DE" b="1" dirty="0" err="1">
                    <a:solidFill>
                      <a:schemeClr val="accent5"/>
                    </a:solidFill>
                  </a:rPr>
                  <a:t>Utilization</a:t>
                </a:r>
                <a:r>
                  <a:rPr lang="de-DE" dirty="0"/>
                  <a:t>, i.e. </a:t>
                </a:r>
                <a:r>
                  <a:rPr lang="de-DE" dirty="0" err="1"/>
                  <a:t>fraction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time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server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busy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838200" y="1100686"/>
            <a:ext cx="4214134" cy="448408"/>
            <a:chOff x="838200" y="1100686"/>
            <a:chExt cx="4214134" cy="448408"/>
          </a:xfrm>
        </p:grpSpPr>
        <p:grpSp>
          <p:nvGrpSpPr>
            <p:cNvPr id="24" name="Gruppieren 23"/>
            <p:cNvGrpSpPr/>
            <p:nvPr/>
          </p:nvGrpSpPr>
          <p:grpSpPr>
            <a:xfrm>
              <a:off x="838200" y="1143000"/>
              <a:ext cx="1513146" cy="360486"/>
              <a:chOff x="6476404" y="1016605"/>
              <a:chExt cx="1056542" cy="360486"/>
            </a:xfrm>
          </p:grpSpPr>
          <p:sp>
            <p:nvSpPr>
              <p:cNvPr id="8" name="Line 1042">
                <a:extLst>
                  <a:ext uri="{FF2B5EF4-FFF2-40B4-BE49-F238E27FC236}">
                    <a16:creationId xmlns:a16="http://schemas.microsoft.com/office/drawing/2014/main" id="{A1C2F440-0146-40C2-A911-7880CAC85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76404" y="1016605"/>
                <a:ext cx="105654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Line 1043">
                <a:extLst>
                  <a:ext uri="{FF2B5EF4-FFF2-40B4-BE49-F238E27FC236}">
                    <a16:creationId xmlns:a16="http://schemas.microsoft.com/office/drawing/2014/main" id="{421BE2DA-D7BD-449D-AEC3-B04D29AC80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32945" y="1016606"/>
                <a:ext cx="0" cy="36048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Line 1044">
                <a:extLst>
                  <a:ext uri="{FF2B5EF4-FFF2-40B4-BE49-F238E27FC236}">
                    <a16:creationId xmlns:a16="http://schemas.microsoft.com/office/drawing/2014/main" id="{9491B593-EF02-4C80-A5F1-346B6203E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76404" y="1377090"/>
                <a:ext cx="105654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Line 1045">
                <a:extLst>
                  <a:ext uri="{FF2B5EF4-FFF2-40B4-BE49-F238E27FC236}">
                    <a16:creationId xmlns:a16="http://schemas.microsoft.com/office/drawing/2014/main" id="{10BF271A-472D-4D26-A5C2-99330D154E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1753" y="1113322"/>
                <a:ext cx="0" cy="2110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Line 1046">
                <a:extLst>
                  <a:ext uri="{FF2B5EF4-FFF2-40B4-BE49-F238E27FC236}">
                    <a16:creationId xmlns:a16="http://schemas.microsoft.com/office/drawing/2014/main" id="{06A6B347-40FC-4FE3-87B0-FC4D82809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51945" y="1113322"/>
                <a:ext cx="0" cy="2110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Line 1047">
                <a:extLst>
                  <a:ext uri="{FF2B5EF4-FFF2-40B4-BE49-F238E27FC236}">
                    <a16:creationId xmlns:a16="http://schemas.microsoft.com/office/drawing/2014/main" id="{D88DE5CD-731E-426E-82DB-5602D2D7A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33604" y="1113322"/>
                <a:ext cx="0" cy="2110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de-DE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" name="Oval 1048">
              <a:extLst>
                <a:ext uri="{FF2B5EF4-FFF2-40B4-BE49-F238E27FC236}">
                  <a16:creationId xmlns:a16="http://schemas.microsoft.com/office/drawing/2014/main" id="{C9126761-42CC-49C3-8328-6CC6B573E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854" y="1100686"/>
              <a:ext cx="485043" cy="448408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accent5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r>
                <a:rPr lang="de-DE" sz="2000" b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5" name="Oval 1048">
              <a:extLst>
                <a:ext uri="{FF2B5EF4-FFF2-40B4-BE49-F238E27FC236}">
                  <a16:creationId xmlns:a16="http://schemas.microsoft.com/office/drawing/2014/main" id="{C9126761-42CC-49C3-8328-6CC6B573E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91" y="1100686"/>
              <a:ext cx="485043" cy="448408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accent5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r>
                <a:rPr lang="de-DE" sz="2000" b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</a:t>
              </a:r>
            </a:p>
          </p:txBody>
        </p:sp>
        <p:sp>
          <p:nvSpPr>
            <p:cNvPr id="16" name="Oval 1048">
              <a:extLst>
                <a:ext uri="{FF2B5EF4-FFF2-40B4-BE49-F238E27FC236}">
                  <a16:creationId xmlns:a16="http://schemas.microsoft.com/office/drawing/2014/main" id="{C9126761-42CC-49C3-8328-6CC6B573E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547" y="1100686"/>
              <a:ext cx="485043" cy="448408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accent5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r>
                <a:rPr lang="de-DE" sz="2000" b="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4065019" y="1157113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+mn-lt"/>
                </a:rPr>
                <a:t>…</a:t>
              </a:r>
              <a:endParaRPr lang="en-US" dirty="0">
                <a:latin typeface="+mn-lt"/>
              </a:endParaRPr>
            </a:p>
          </p:txBody>
        </p:sp>
        <p:sp>
          <p:nvSpPr>
            <p:cNvPr id="25" name="Line 1047">
              <a:extLst>
                <a:ext uri="{FF2B5EF4-FFF2-40B4-BE49-F238E27FC236}">
                  <a16:creationId xmlns:a16="http://schemas.microsoft.com/office/drawing/2014/main" id="{D88DE5CD-731E-426E-82DB-5602D2D7A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1239717"/>
              <a:ext cx="0" cy="2110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pPr>
                <a:defRPr/>
              </a:pPr>
              <a:endParaRPr lang="de-DE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55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GI/GI/n-S loss systems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Loss </a:t>
            </a:r>
            <a:r>
              <a:rPr lang="de-DE" noProof="0" dirty="0" err="1"/>
              <a:t>Formula</a:t>
            </a:r>
            <a:r>
              <a:rPr lang="de-DE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068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381000" y="1273098"/>
            <a:ext cx="5715000" cy="2362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Chapter 2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None/>
            </a:pPr>
            <a:r>
              <a:rPr lang="en-US" sz="1800" b="1" dirty="0">
                <a:solidFill>
                  <a:schemeClr val="accent5"/>
                </a:solidFill>
              </a:rPr>
              <a:t>2  Fundamentals and Prerequisites</a:t>
            </a:r>
          </a:p>
          <a:p>
            <a:pPr marL="0" indent="0" defTabSz="268288">
              <a:buNone/>
            </a:pPr>
            <a:r>
              <a:rPr lang="en-US" sz="1600" dirty="0"/>
              <a:t>	2.1 Little’s Theorem and General Results</a:t>
            </a:r>
          </a:p>
          <a:p>
            <a:pPr marL="0" indent="0" defTabSz="268288">
              <a:buNone/>
            </a:pPr>
            <a:r>
              <a:rPr lang="en-US" sz="1600" dirty="0"/>
              <a:t>		2.1.1 Little’s Law in Finite Systems with Blocking </a:t>
            </a:r>
          </a:p>
          <a:p>
            <a:pPr marL="0" indent="0" defTabSz="268288">
              <a:buNone/>
            </a:pPr>
            <a:r>
              <a:rPr lang="en-US" sz="1600" dirty="0"/>
              <a:t>		2.1.2 Example: Multiclass Systems</a:t>
            </a:r>
          </a:p>
          <a:p>
            <a:pPr marL="0" indent="0" defTabSz="268288">
              <a:buNone/>
            </a:pPr>
            <a:r>
              <a:rPr lang="en-US" sz="1600" dirty="0"/>
              <a:t>		2.1.3 Example: Balking</a:t>
            </a:r>
          </a:p>
          <a:p>
            <a:pPr marL="0" indent="0" defTabSz="268288">
              <a:buNone/>
            </a:pPr>
            <a:r>
              <a:rPr lang="en-US" sz="1600" dirty="0"/>
              <a:t>		2.1.4 The Utilization Law</a:t>
            </a:r>
          </a:p>
          <a:p>
            <a:pPr marL="0" indent="0" defTabSz="268288">
              <a:buNone/>
            </a:pPr>
            <a:r>
              <a:rPr lang="en-US" sz="1600" dirty="0"/>
              <a:t>		2.1.5 Assumptions and Limits of Little’s Law </a:t>
            </a:r>
          </a:p>
          <a:p>
            <a:pPr marL="0" indent="0" defTabSz="268288">
              <a:buNone/>
            </a:pPr>
            <a:r>
              <a:rPr lang="en-US" sz="1600" dirty="0"/>
              <a:t>		2.1.6 General Results for GI/GI/n Delay Systems</a:t>
            </a:r>
          </a:p>
          <a:p>
            <a:pPr marL="0" indent="0" defTabSz="268288">
              <a:buNone/>
            </a:pPr>
            <a:r>
              <a:rPr lang="en-US" sz="1600" dirty="0"/>
              <a:t>		2.1.7 Loss Formula for GI/GI/n-S Loss Systems</a:t>
            </a:r>
          </a:p>
          <a:p>
            <a:pPr marL="0" indent="0" defTabSz="268288">
              <a:buNone/>
            </a:pPr>
            <a:endParaRPr lang="en-US" sz="160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kern="0" dirty="0">
                <a:solidFill>
                  <a:schemeClr val="accent5"/>
                </a:solidFill>
              </a:rPr>
              <a:t>	</a:t>
            </a:r>
            <a:r>
              <a:rPr lang="en-US" sz="1600" b="0" kern="0" dirty="0"/>
              <a:t>2.2 Probabilities and Random Variables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2.2.1 Random Experiments and Probabilities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2.2.2 Other Terms and Properties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2.2.3 Random Variable, Distribution, Distribution Function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2.2.4 Expected Value and Moments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2.2.5 Functions of Random Variables and Inequalities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2.2.6 Functions of Two Random Variables</a:t>
            </a:r>
          </a:p>
          <a:p>
            <a:pPr marL="0" indent="0" defTabSz="268288">
              <a:buNone/>
            </a:pPr>
            <a:endParaRPr lang="en-US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7150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Font typeface="Wingdings 3" pitchFamily="18" charset="2"/>
              <a:buNone/>
            </a:pPr>
            <a:r>
              <a:rPr lang="en-US" sz="1600" kern="0" dirty="0">
                <a:solidFill>
                  <a:schemeClr val="accent5"/>
                </a:solidFill>
              </a:rPr>
              <a:t>	</a:t>
            </a:r>
            <a:endParaRPr lang="en-US" sz="1800" kern="0" dirty="0">
              <a:solidFill>
                <a:schemeClr val="accent5"/>
              </a:solidFill>
            </a:endParaRP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2.3 Transform Methods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2.3.1 Generating Function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2.3.2 Laplace and Laplace-</a:t>
            </a:r>
            <a:r>
              <a:rPr lang="en-US" sz="1600" b="0" kern="0" dirty="0" err="1"/>
              <a:t>Stieltjes</a:t>
            </a:r>
            <a:r>
              <a:rPr lang="en-US" sz="1600" b="0" kern="0" dirty="0"/>
              <a:t> Transforms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2.4 Some Important Distributions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2.4.1 Discrete Distributions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2.4.2 Continuous Distributions 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2.4.3 Relationship between Continuous and Discrete 				    Distribution</a:t>
            </a:r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Loss Formula for GI/GI/n-S Loss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201400" cy="5105400"/>
              </a:xfrm>
            </p:spPr>
            <p:txBody>
              <a:bodyPr/>
              <a:lstStyle/>
              <a:p>
                <a:r>
                  <a:rPr lang="en-US" dirty="0"/>
                  <a:t>Consider a single server in GI/GI/n-S system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being the mean offered load of the server</a:t>
                </a:r>
              </a:p>
              <a:p>
                <a:r>
                  <a:rPr lang="en-US" dirty="0"/>
                  <a:t>Mean arrival rate at the considered server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de-DE" dirty="0"/>
              </a:p>
              <a:p>
                <a:r>
                  <a:rPr lang="en-US" dirty="0"/>
                  <a:t>Assuming that an arbitrarily chosen server is idle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:r>
                  <a:rPr lang="en-US" dirty="0"/>
                  <a:t>Blocking probability that an arbitrary customer is blocked at that server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GI/GI/1-∞ </a:t>
                </a:r>
                <a:r>
                  <a:rPr lang="de-DE" dirty="0" err="1"/>
                  <a:t>delay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?</a:t>
                </a:r>
              </a:p>
              <a:p>
                <a:endParaRPr lang="en-US" dirty="0"/>
              </a:p>
              <a:p>
                <a:endParaRPr lang="de-D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Inhaltsplatzhalt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201400" cy="5105400"/>
              </a:xfrm>
              <a:blipFill>
                <a:blip r:embed="rId3"/>
                <a:stretch>
                  <a:fillRect l="-218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9"/>
              <p:cNvSpPr>
                <a:spLocks noChangeArrowheads="1"/>
              </p:cNvSpPr>
              <p:nvPr/>
            </p:nvSpPr>
            <p:spPr bwMode="auto">
              <a:xfrm>
                <a:off x="2743200" y="3810000"/>
                <a:ext cx="6866994" cy="1066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 type="none" w="sm" len="sm"/>
                <a:tailEnd type="none" w="sm" len="med"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400" dirty="0">
                  <a:solidFill>
                    <a:schemeClr val="accent5"/>
                  </a:solidFill>
                  <a:latin typeface="+mj-lt"/>
                </a:endParaRPr>
              </a:p>
              <a:p>
                <a:pPr algn="ctr"/>
                <a:r>
                  <a:rPr lang="en-US" sz="2400" dirty="0">
                    <a:solidFill>
                      <a:schemeClr val="accent5"/>
                    </a:solidFill>
                    <a:latin typeface="+mj-lt"/>
                  </a:rPr>
                  <a:t>loss formula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accent5"/>
                    </a:solidFill>
                    <a:latin typeface="+mj-lt"/>
                  </a:rPr>
                  <a:t>  </a:t>
                </a:r>
                <a:endParaRPr lang="en-US" sz="2400" b="0" dirty="0">
                  <a:solidFill>
                    <a:schemeClr val="accent5"/>
                  </a:solidFill>
                  <a:latin typeface="+mj-lt"/>
                </a:endParaRPr>
              </a:p>
              <a:p>
                <a:pPr algn="ctr"/>
                <a:endParaRPr lang="de-DE" sz="2400" b="0" dirty="0">
                  <a:solidFill>
                    <a:schemeClr val="accent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3200" y="3810000"/>
                <a:ext cx="6866994" cy="1066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 type="none" w="sm" len="sm"/>
                <a:tailEnd type="none" w="sm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06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err="1"/>
              <a:t>Little‘s</a:t>
            </a:r>
            <a:r>
              <a:rPr lang="de-DE" noProof="0" dirty="0"/>
              <a:t> </a:t>
            </a:r>
            <a:r>
              <a:rPr lang="de-DE" noProof="0" dirty="0" err="1"/>
              <a:t>law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Little‘s</a:t>
            </a:r>
            <a:r>
              <a:rPr lang="de-DE" noProof="0" dirty="0"/>
              <a:t> </a:t>
            </a:r>
            <a:r>
              <a:rPr lang="de-DE" noProof="0" dirty="0" err="1"/>
              <a:t>result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Little‘s</a:t>
            </a:r>
            <a:r>
              <a:rPr lang="de-DE" noProof="0" dirty="0"/>
              <a:t> Theorem</a:t>
            </a:r>
          </a:p>
        </p:txBody>
      </p:sp>
    </p:spTree>
    <p:extLst>
      <p:ext uri="{BB962C8B-B14F-4D97-AF65-F5344CB8AC3E}">
        <p14:creationId xmlns:p14="http://schemas.microsoft.com/office/powerpoint/2010/main" val="59662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351C52D-6AB9-4703-B12C-C3968B39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Operational Laws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29EFE29-610D-4CF1-BE64-4F048971A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is considered as a black box</a:t>
            </a:r>
          </a:p>
          <a:p>
            <a:endParaRPr lang="de-DE" noProof="0" dirty="0"/>
          </a:p>
          <a:p>
            <a:r>
              <a:rPr lang="de-DE" noProof="0" dirty="0"/>
              <a:t>Relation </a:t>
            </a:r>
            <a:r>
              <a:rPr lang="de-DE" noProof="0" dirty="0" err="1"/>
              <a:t>between</a:t>
            </a:r>
            <a:r>
              <a:rPr lang="de-DE" noProof="0" dirty="0"/>
              <a:t> </a:t>
            </a:r>
            <a:r>
              <a:rPr lang="de-DE" noProof="0" dirty="0" err="1"/>
              <a:t>quantities</a:t>
            </a:r>
            <a:r>
              <a:rPr lang="de-DE" noProof="0" dirty="0"/>
              <a:t> </a:t>
            </a:r>
            <a:r>
              <a:rPr lang="de-DE" noProof="0" dirty="0" err="1"/>
              <a:t>which</a:t>
            </a:r>
            <a:r>
              <a:rPr lang="de-DE" noProof="0" dirty="0"/>
              <a:t> do not </a:t>
            </a:r>
            <a:r>
              <a:rPr lang="de-DE" noProof="0" dirty="0" err="1"/>
              <a:t>require</a:t>
            </a:r>
            <a:r>
              <a:rPr lang="de-DE" noProof="0" dirty="0"/>
              <a:t> </a:t>
            </a:r>
            <a:r>
              <a:rPr lang="de-DE" noProof="0" dirty="0" err="1"/>
              <a:t>assumptions</a:t>
            </a:r>
            <a:r>
              <a:rPr lang="de-DE" noProof="0" dirty="0"/>
              <a:t> on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distribution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arrival</a:t>
            </a:r>
            <a:r>
              <a:rPr lang="de-DE" noProof="0" dirty="0"/>
              <a:t> </a:t>
            </a:r>
            <a:r>
              <a:rPr lang="de-DE" noProof="0" dirty="0" err="1"/>
              <a:t>times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service</a:t>
            </a:r>
            <a:r>
              <a:rPr lang="de-DE" noProof="0" dirty="0"/>
              <a:t> </a:t>
            </a:r>
            <a:r>
              <a:rPr lang="de-DE" noProof="0" dirty="0" err="1"/>
              <a:t>times</a:t>
            </a:r>
            <a:endParaRPr lang="de-DE" noProof="0" dirty="0"/>
          </a:p>
          <a:p>
            <a:endParaRPr lang="de-DE" noProof="0" dirty="0"/>
          </a:p>
          <a:p>
            <a:r>
              <a:rPr lang="en-US" dirty="0"/>
              <a:t>“Operational” means directly measurable during operation</a:t>
            </a:r>
          </a:p>
          <a:p>
            <a:endParaRPr lang="de-DE" noProof="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Assumptions that can be verified during operation (in measurements).</a:t>
            </a:r>
          </a:p>
          <a:p>
            <a:pPr lvl="1"/>
            <a:r>
              <a:rPr lang="de-DE" noProof="0" dirty="0" err="1">
                <a:sym typeface="Wingdings" panose="05000000000000000000" pitchFamily="2" charset="2"/>
              </a:rPr>
              <a:t>For</a:t>
            </a:r>
            <a:r>
              <a:rPr lang="de-DE" noProof="0" dirty="0">
                <a:sym typeface="Wingdings" panose="05000000000000000000" pitchFamily="2" charset="2"/>
              </a:rPr>
              <a:t> </a:t>
            </a:r>
            <a:r>
              <a:rPr lang="de-DE" noProof="0" dirty="0" err="1">
                <a:sym typeface="Wingdings" panose="05000000000000000000" pitchFamily="2" charset="2"/>
              </a:rPr>
              <a:t>example</a:t>
            </a:r>
            <a:r>
              <a:rPr lang="de-DE" noProof="0" dirty="0">
                <a:sym typeface="Wingdings" panose="05000000000000000000" pitchFamily="2" charset="2"/>
              </a:rPr>
              <a:t>: </a:t>
            </a:r>
            <a:r>
              <a:rPr lang="en-US" dirty="0">
                <a:sym typeface="Wingdings" panose="05000000000000000000" pitchFamily="2" charset="2"/>
              </a:rPr>
              <a:t>Is the number of arrivals equal to the number of completions?</a:t>
            </a:r>
            <a:endParaRPr lang="de-DE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6235D9D-DA1E-416C-ABF9-1F841B8D1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1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835BF-60CC-4B72-B61C-A8FB68E6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Operational </a:t>
            </a:r>
            <a:r>
              <a:rPr lang="de-DE" noProof="0" dirty="0" err="1"/>
              <a:t>Quantities</a:t>
            </a:r>
            <a:endParaRPr lang="de-DE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755F01-A184-40AB-8650-C25352032E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Quantities </a:t>
                </a:r>
                <a:r>
                  <a:rPr lang="de-DE" noProof="0" dirty="0" err="1"/>
                  <a:t>that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can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be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measured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directly</a:t>
                </a:r>
                <a:r>
                  <a:rPr lang="de-DE" noProof="0" dirty="0"/>
                  <a:t> </a:t>
                </a:r>
                <a:br>
                  <a:rPr lang="de-DE" noProof="0" dirty="0"/>
                </a:br>
                <a:r>
                  <a:rPr lang="de-DE" noProof="0" dirty="0"/>
                  <a:t>in a finite </a:t>
                </a:r>
                <a:r>
                  <a:rPr lang="de-DE" noProof="0" dirty="0" err="1"/>
                  <a:t>observation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period</a:t>
                </a:r>
                <a:endParaRPr lang="de-DE" noProof="0" dirty="0"/>
              </a:p>
              <a:p>
                <a:endParaRPr lang="de-DE" noProof="0" dirty="0"/>
              </a:p>
              <a:p>
                <a14:m>
                  <m:oMath xmlns:m="http://schemas.openxmlformats.org/officeDocument/2006/math"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noProof="0" dirty="0"/>
                  <a:t>	= </a:t>
                </a:r>
                <a:r>
                  <a:rPr lang="de-DE" noProof="0" dirty="0" err="1"/>
                  <a:t>observation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period</a:t>
                </a:r>
                <a:endParaRPr lang="de-DE" noProof="0" dirty="0"/>
              </a:p>
              <a:p>
                <a14:m>
                  <m:oMath xmlns:m="http://schemas.openxmlformats.org/officeDocument/2006/math"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noProof="0" dirty="0"/>
                  <a:t>	= </a:t>
                </a:r>
                <a:r>
                  <a:rPr lang="de-DE" noProof="0" dirty="0" err="1"/>
                  <a:t>number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of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arrivals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during</a:t>
                </a:r>
                <a:r>
                  <a:rPr lang="de-DE" noProof="0" dirty="0"/>
                  <a:t> (0,t)</a:t>
                </a:r>
              </a:p>
              <a:p>
                <a14:m>
                  <m:oMath xmlns:m="http://schemas.openxmlformats.org/officeDocument/2006/math"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noProof="0" dirty="0"/>
                  <a:t>	= </a:t>
                </a:r>
                <a:r>
                  <a:rPr lang="de-DE" noProof="0" dirty="0" err="1"/>
                  <a:t>number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of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departures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during</a:t>
                </a:r>
                <a:r>
                  <a:rPr lang="de-DE" noProof="0" dirty="0"/>
                  <a:t> (0,t)</a:t>
                </a:r>
              </a:p>
              <a:p>
                <a14:m>
                  <m:oMath xmlns:m="http://schemas.openxmlformats.org/officeDocument/2006/math"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noProof="0" dirty="0"/>
                  <a:t>	= </a:t>
                </a:r>
                <a:r>
                  <a:rPr lang="de-DE" noProof="0" dirty="0" err="1"/>
                  <a:t>busy</a:t>
                </a:r>
                <a:r>
                  <a:rPr lang="de-DE" noProof="0" dirty="0"/>
                  <a:t> time </a:t>
                </a:r>
                <a:r>
                  <a:rPr lang="de-DE" noProof="0" dirty="0" err="1"/>
                  <a:t>during</a:t>
                </a:r>
                <a:r>
                  <a:rPr lang="de-DE" noProof="0" dirty="0"/>
                  <a:t> (0,t)</a:t>
                </a:r>
              </a:p>
              <a:p>
                <a:endParaRPr lang="de-DE" noProof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noProof="0" dirty="0"/>
                  <a:t> 	= Arrival rate </a:t>
                </a:r>
                <a:r>
                  <a:rPr lang="de-DE" noProof="0" dirty="0" err="1"/>
                  <a:t>during</a:t>
                </a:r>
                <a:r>
                  <a:rPr lang="de-DE" noProof="0" dirty="0"/>
                  <a:t> (0,t)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/>
                  <a:t> 	= </a:t>
                </a:r>
                <a:r>
                  <a:rPr lang="de-DE" noProof="0" dirty="0"/>
                  <a:t>Throughput </a:t>
                </a:r>
                <a:r>
                  <a:rPr lang="de-DE" dirty="0" err="1"/>
                  <a:t>during</a:t>
                </a:r>
                <a:r>
                  <a:rPr lang="de-DE" dirty="0"/>
                  <a:t> (0,t)</a:t>
                </a:r>
                <a:endParaRPr lang="de-DE" noProof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/>
                  <a:t> 	= </a:t>
                </a:r>
                <a:r>
                  <a:rPr lang="de-DE" noProof="0" dirty="0"/>
                  <a:t>Utilization </a:t>
                </a:r>
                <a:r>
                  <a:rPr lang="de-DE" dirty="0" err="1"/>
                  <a:t>during</a:t>
                </a:r>
                <a:r>
                  <a:rPr lang="de-DE" dirty="0"/>
                  <a:t> (0,t)</a:t>
                </a:r>
                <a:endParaRPr lang="de-DE" noProof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noProof="0" dirty="0"/>
                  <a:t>	= Mean </a:t>
                </a:r>
                <a:r>
                  <a:rPr lang="de-DE" noProof="0" dirty="0" err="1"/>
                  <a:t>service</a:t>
                </a:r>
                <a:r>
                  <a:rPr lang="de-DE" noProof="0" dirty="0"/>
                  <a:t> time </a:t>
                </a:r>
                <a:r>
                  <a:rPr lang="de-DE" dirty="0" err="1"/>
                  <a:t>during</a:t>
                </a:r>
                <a:r>
                  <a:rPr lang="de-DE" dirty="0"/>
                  <a:t> (0,t)</a:t>
                </a:r>
                <a:endParaRPr lang="de-DE" noProof="0" dirty="0"/>
              </a:p>
              <a:p>
                <a:endParaRPr lang="de-DE" noProof="0" dirty="0"/>
              </a:p>
              <a:p>
                <a:endParaRPr lang="de-DE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755F01-A184-40AB-8650-C25352032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11CAB9-63BC-481B-A731-D7E88769C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6</a:t>
            </a:fld>
            <a:endParaRPr lang="en-GB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D5F3FBE-B6EE-4F82-87FB-6B426C13E70C}"/>
              </a:ext>
            </a:extLst>
          </p:cNvPr>
          <p:cNvGrpSpPr/>
          <p:nvPr/>
        </p:nvGrpSpPr>
        <p:grpSpPr>
          <a:xfrm>
            <a:off x="7848600" y="914400"/>
            <a:ext cx="3005956" cy="1394501"/>
            <a:chOff x="5161448" y="1874142"/>
            <a:chExt cx="2524046" cy="1170937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C4E80F8-0A2A-4691-BB0C-83359BD0F9C1}"/>
                </a:ext>
              </a:extLst>
            </p:cNvPr>
            <p:cNvSpPr/>
            <p:nvPr/>
          </p:nvSpPr>
          <p:spPr bwMode="auto">
            <a:xfrm>
              <a:off x="5841580" y="1874142"/>
              <a:ext cx="1186453" cy="74814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1800" dirty="0">
                  <a:solidFill>
                    <a:schemeClr val="bg1"/>
                  </a:solidFill>
                  <a:latin typeface="+mj-lt"/>
                </a:rPr>
                <a:t>Black </a:t>
              </a:r>
            </a:p>
            <a:p>
              <a:pPr algn="ctr"/>
              <a:r>
                <a:rPr lang="de-DE" sz="1800" dirty="0">
                  <a:solidFill>
                    <a:schemeClr val="bg1"/>
                  </a:solidFill>
                  <a:latin typeface="+mj-lt"/>
                </a:rPr>
                <a:t>Box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3E29264-4A68-4E10-A28C-700147241E39}"/>
                </a:ext>
              </a:extLst>
            </p:cNvPr>
            <p:cNvCxnSpPr>
              <a:cxnSpLocks/>
              <a:endCxn id="4" idx="1"/>
            </p:cNvCxnSpPr>
            <p:nvPr/>
          </p:nvCxnSpPr>
          <p:spPr bwMode="auto">
            <a:xfrm>
              <a:off x="5161448" y="2248215"/>
              <a:ext cx="680132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9255A74E-D86E-4D27-9DE4-DD3E5F42188C}"/>
                </a:ext>
              </a:extLst>
            </p:cNvPr>
            <p:cNvCxnSpPr/>
            <p:nvPr/>
          </p:nvCxnSpPr>
          <p:spPr bwMode="auto">
            <a:xfrm>
              <a:off x="7028033" y="2248215"/>
              <a:ext cx="657461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66BC785-B068-4D39-BBD6-DF2F9E80C3F4}"/>
                </a:ext>
              </a:extLst>
            </p:cNvPr>
            <p:cNvSpPr txBox="1"/>
            <p:nvPr/>
          </p:nvSpPr>
          <p:spPr>
            <a:xfrm>
              <a:off x="5750896" y="2675747"/>
              <a:ext cx="1277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9304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362" name="Rectangle 49"/>
              <p:cNvSpPr>
                <a:spLocks noChangeArrowheads="1"/>
              </p:cNvSpPr>
              <p:nvPr/>
            </p:nvSpPr>
            <p:spPr bwMode="auto">
              <a:xfrm>
                <a:off x="2743200" y="2828724"/>
                <a:ext cx="6866994" cy="1066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 type="none" w="sm" len="sm"/>
                <a:tailEnd type="none" w="sm" len="med"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400" dirty="0">
                  <a:solidFill>
                    <a:schemeClr val="accent5"/>
                  </a:solidFill>
                  <a:latin typeface="+mj-lt"/>
                </a:endParaRPr>
              </a:p>
              <a:p>
                <a:pPr algn="ctr"/>
                <a:r>
                  <a:rPr lang="en-US" sz="2400" dirty="0">
                    <a:solidFill>
                      <a:schemeClr val="accent5"/>
                    </a:solidFill>
                    <a:latin typeface="+mj-lt"/>
                  </a:rPr>
                  <a:t>Little‘s Formula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0" dirty="0">
                  <a:solidFill>
                    <a:schemeClr val="accent5"/>
                  </a:solidFill>
                  <a:latin typeface="+mj-lt"/>
                </a:endParaRPr>
              </a:p>
              <a:p>
                <a:pPr algn="ctr"/>
                <a:endParaRPr lang="de-DE" sz="2400" b="0" dirty="0">
                  <a:solidFill>
                    <a:schemeClr val="accent5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362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3200" y="2828724"/>
                <a:ext cx="6866994" cy="1066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 type="none" w="sm" len="sm"/>
                <a:tailEnd type="none" w="sm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Little‘s Formula</a:t>
            </a:r>
            <a:endParaRPr lang="de-DE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1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4648200"/>
                <a:ext cx="10668000" cy="1371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	mean arrival rate of jobs or customers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	mean sojourn time of a job or a customer in the system</a:t>
                </a:r>
              </a:p>
              <a:p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	mean number of jobs or customers in the system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Inhaltsplatzhalt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4648200"/>
                <a:ext cx="10668000" cy="1371600"/>
              </a:xfrm>
              <a:blipFill>
                <a:blip r:embed="rId4"/>
                <a:stretch>
                  <a:fillRect l="-22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B2966BA-F612-4B73-9461-A4553C907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18E015-1375-4BDD-AA31-DD5E9B354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609600"/>
            <a:ext cx="9362114" cy="188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06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A07D5DC-FE44-4B8E-822C-5B7A210B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Assumptions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Little‘s</a:t>
            </a:r>
            <a:r>
              <a:rPr lang="de-DE" noProof="0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3559776-7027-4FB4-B5F1-8902BC3AFA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4419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General black box system</a:t>
                </a:r>
              </a:p>
              <a:p>
                <a:endParaRPr lang="en-US" dirty="0"/>
              </a:p>
              <a:p>
                <a:r>
                  <a:rPr lang="en-US" dirty="0"/>
                  <a:t>No assumptions about</a:t>
                </a:r>
              </a:p>
              <a:p>
                <a:pPr lvl="1"/>
                <a:r>
                  <a:rPr lang="en-US" dirty="0"/>
                  <a:t>distribution of arrival or service process</a:t>
                </a:r>
              </a:p>
              <a:p>
                <a:pPr lvl="1"/>
                <a:r>
                  <a:rPr lang="en-US" dirty="0"/>
                  <a:t>operating discipline (FIFO, LIFO, …)</a:t>
                </a:r>
              </a:p>
              <a:p>
                <a:endParaRPr lang="en-US" dirty="0"/>
              </a:p>
              <a:p>
                <a:r>
                  <a:rPr lang="en-US" dirty="0"/>
                  <a:t>Little‘s law is not valid when the system generates or destroys work</a:t>
                </a:r>
              </a:p>
              <a:p>
                <a:pPr lvl="1"/>
                <a:r>
                  <a:rPr lang="en-US" dirty="0"/>
                  <a:t>e.g. due to a failure in a router, some packets are not forwarded and are not departing from the system or may initiate additional (signaling) traffic within the system.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Only required assumption </a:t>
                </a:r>
              </a:p>
              <a:p>
                <a:pPr lvl="1"/>
                <a:r>
                  <a:rPr lang="en-US" dirty="0"/>
                  <a:t>two of the quantities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exist and are finite</a:t>
                </a:r>
              </a:p>
              <a:p>
                <a:pPr lvl="1"/>
                <a:r>
                  <a:rPr lang="en-US" dirty="0"/>
                  <a:t>third quantity follows</a:t>
                </a:r>
              </a:p>
              <a:p>
                <a:r>
                  <a:rPr lang="en-US" dirty="0"/>
                  <a:t>Theorem can be applied to </a:t>
                </a:r>
                <a:r>
                  <a:rPr lang="en-US" i="1" dirty="0"/>
                  <a:t>any stable </a:t>
                </a:r>
                <a:r>
                  <a:rPr lang="en-US" dirty="0"/>
                  <a:t>system and to any </a:t>
                </a:r>
                <a:r>
                  <a:rPr lang="en-US" i="1" dirty="0"/>
                  <a:t>part </a:t>
                </a:r>
                <a:r>
                  <a:rPr lang="en-US" dirty="0"/>
                  <a:t>of the system.</a:t>
                </a:r>
              </a:p>
              <a:p>
                <a:r>
                  <a:rPr lang="en-US" dirty="0"/>
                  <a:t>Most famous operational law: helpful for measurements and analysis!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3559776-7027-4FB4-B5F1-8902BC3AF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441950"/>
              </a:xfrm>
              <a:blipFill>
                <a:blip r:embed="rId3"/>
                <a:stretch>
                  <a:fillRect l="-229" t="-1008" r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8D22ABB-C8F3-401F-98FA-09D465767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218E015-1375-4BDD-AA31-DD5E9B354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62000"/>
            <a:ext cx="5628314" cy="11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4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5930A-19EC-4648-B066-6CD583E95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Simple </a:t>
            </a:r>
            <a:r>
              <a:rPr lang="de-DE" noProof="0" dirty="0" err="1"/>
              <a:t>Example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Little‘s</a:t>
            </a:r>
            <a:r>
              <a:rPr lang="de-DE" noProof="0" dirty="0"/>
              <a:t> Law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4F1364-8134-4C24-A40D-E1D79986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1: Waiting room at the doctor's</a:t>
            </a:r>
          </a:p>
          <a:p>
            <a:pPr lvl="1"/>
            <a:r>
              <a:rPr lang="de-DE" dirty="0" smtClean="0"/>
              <a:t>Arrival rate </a:t>
            </a:r>
            <a:r>
              <a:rPr lang="de-DE" dirty="0"/>
              <a:t>10 </a:t>
            </a:r>
            <a:r>
              <a:rPr lang="de-DE" dirty="0" err="1"/>
              <a:t>patients</a:t>
            </a:r>
            <a:r>
              <a:rPr lang="de-DE" dirty="0"/>
              <a:t>/</a:t>
            </a:r>
            <a:r>
              <a:rPr lang="de-DE" dirty="0" err="1"/>
              <a:t>hour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waiting</a:t>
            </a:r>
            <a:r>
              <a:rPr lang="de-DE" dirty="0"/>
              <a:t> time: 0.5 </a:t>
            </a:r>
            <a:r>
              <a:rPr lang="de-DE" dirty="0" err="1"/>
              <a:t>hours</a:t>
            </a:r>
            <a:endParaRPr lang="de-DE" dirty="0"/>
          </a:p>
          <a:p>
            <a:pPr lvl="1"/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Example 2: Waiting room at the doctor's</a:t>
            </a:r>
          </a:p>
          <a:p>
            <a:pPr lvl="1"/>
            <a:r>
              <a:rPr lang="de-DE"/>
              <a:t>Arrival rate</a:t>
            </a:r>
            <a:r>
              <a:rPr lang="de-DE" noProof="0" smtClean="0"/>
              <a:t> </a:t>
            </a:r>
            <a:r>
              <a:rPr lang="de-DE" dirty="0"/>
              <a:t>10 </a:t>
            </a:r>
            <a:r>
              <a:rPr lang="de-DE" dirty="0" err="1"/>
              <a:t>patients</a:t>
            </a:r>
            <a:r>
              <a:rPr lang="de-DE" dirty="0"/>
              <a:t>/</a:t>
            </a:r>
            <a:r>
              <a:rPr lang="de-DE" dirty="0" err="1"/>
              <a:t>hour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waiting</a:t>
            </a:r>
            <a:r>
              <a:rPr lang="de-DE" dirty="0"/>
              <a:t> time</a:t>
            </a:r>
            <a:r>
              <a:rPr lang="de-DE" noProof="0" dirty="0"/>
              <a:t>: 1.2 </a:t>
            </a:r>
            <a:r>
              <a:rPr lang="de-DE" noProof="0" dirty="0" err="1"/>
              <a:t>hours</a:t>
            </a:r>
            <a:endParaRPr lang="de-DE" noProof="0" dirty="0"/>
          </a:p>
          <a:p>
            <a:pPr lvl="1"/>
            <a:r>
              <a:rPr lang="de-DE" noProof="0" dirty="0" err="1"/>
              <a:t>Mean</a:t>
            </a:r>
            <a:r>
              <a:rPr lang="de-DE" noProof="0" dirty="0"/>
              <a:t> </a:t>
            </a:r>
            <a:r>
              <a:rPr lang="de-DE" noProof="0" dirty="0" err="1"/>
              <a:t>number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patients</a:t>
            </a:r>
            <a:r>
              <a:rPr lang="de-DE" noProof="0" dirty="0"/>
              <a:t>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C67AB9-038A-4232-B6CF-288D296BA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59FBE6A8-3240-4D4F-954D-1570D87DA31A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306545"/>
      </p:ext>
    </p:extLst>
  </p:cSld>
  <p:clrMapOvr>
    <a:masterClrMapping/>
  </p:clrMapOvr>
</p:sld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1670</Words>
  <Application>Microsoft Office PowerPoint</Application>
  <PresentationFormat>Breitbild</PresentationFormat>
  <Paragraphs>270</Paragraphs>
  <Slides>30</Slides>
  <Notes>20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1" baseType="lpstr">
      <vt:lpstr>Wingdings</vt:lpstr>
      <vt:lpstr>Symbol</vt:lpstr>
      <vt:lpstr>Arial</vt:lpstr>
      <vt:lpstr>Cambria Math</vt:lpstr>
      <vt:lpstr>Times New Roman</vt:lpstr>
      <vt:lpstr>MT Extra</vt:lpstr>
      <vt:lpstr>Wingdings 3</vt:lpstr>
      <vt:lpstr>Segoe UI</vt:lpstr>
      <vt:lpstr>Arial Rounded MT Bold</vt:lpstr>
      <vt:lpstr>i3_powerpoint_2017</vt:lpstr>
      <vt:lpstr>Equation</vt:lpstr>
      <vt:lpstr>PowerPoint-Präsentation</vt:lpstr>
      <vt:lpstr>Disclaimer and Copyright Notice</vt:lpstr>
      <vt:lpstr>Chapter 2</vt:lpstr>
      <vt:lpstr>Little‘s Theorem</vt:lpstr>
      <vt:lpstr>Operational Laws</vt:lpstr>
      <vt:lpstr>Operational Quantities</vt:lpstr>
      <vt:lpstr>Little‘s Formula</vt:lpstr>
      <vt:lpstr>Assumptions of Little‘s Theorem</vt:lpstr>
      <vt:lpstr>Simple Example of Little‘s Law</vt:lpstr>
      <vt:lpstr>Proof of Little‘s Theorem</vt:lpstr>
      <vt:lpstr>PowerPoint-Präsentation</vt:lpstr>
      <vt:lpstr>Little‘s Law: Visualization (M/D/1)</vt:lpstr>
      <vt:lpstr>Accumulated Sojourn Time</vt:lpstr>
      <vt:lpstr>Queueing Discipline</vt:lpstr>
      <vt:lpstr>Little‘s Law: Network of Queues</vt:lpstr>
      <vt:lpstr>Little‘s Theorem:  Finite System with Blocking</vt:lpstr>
      <vt:lpstr>Finite System with Blocking</vt:lpstr>
      <vt:lpstr>PowerPoint-Präsentation</vt:lpstr>
      <vt:lpstr>Little‘s Theorem: Queueing Sytem with Balking</vt:lpstr>
      <vt:lpstr>Queueing System with Balking</vt:lpstr>
      <vt:lpstr>PowerPoint-Präsentation</vt:lpstr>
      <vt:lpstr>Utilization Law</vt:lpstr>
      <vt:lpstr>The Utilization Law</vt:lpstr>
      <vt:lpstr>Delay System GI/GI/1-∞</vt:lpstr>
      <vt:lpstr>Serendipity…</vt:lpstr>
      <vt:lpstr>General Results for Delay Systems</vt:lpstr>
      <vt:lpstr>Notation</vt:lpstr>
      <vt:lpstr>General Results for GI/GI/n Delay Systems</vt:lpstr>
      <vt:lpstr>Loss Formula </vt:lpstr>
      <vt:lpstr>Loss Formula for GI/GI/n-S Loss Systems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Ch2.1 Little's Theorem and General Results</dc:title>
  <dc:creator>tobias.hossfeld@uni-wuerzburg.de</dc:creator>
  <cp:lastModifiedBy>Tobias Hoßfeld</cp:lastModifiedBy>
  <cp:revision>965</cp:revision>
  <dcterms:created xsi:type="dcterms:W3CDTF">2011-01-08T01:15:19Z</dcterms:created>
  <dcterms:modified xsi:type="dcterms:W3CDTF">2022-05-05T09:12:54Z</dcterms:modified>
</cp:coreProperties>
</file>